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76" r:id="rId2"/>
    <p:sldId id="257" r:id="rId3"/>
    <p:sldId id="259" r:id="rId4"/>
    <p:sldId id="261" r:id="rId5"/>
    <p:sldId id="260" r:id="rId6"/>
    <p:sldId id="284" r:id="rId7"/>
    <p:sldId id="289" r:id="rId8"/>
    <p:sldId id="291" r:id="rId9"/>
    <p:sldId id="292" r:id="rId10"/>
    <p:sldId id="279" r:id="rId11"/>
    <p:sldId id="281" r:id="rId12"/>
    <p:sldId id="282" r:id="rId13"/>
    <p:sldId id="283"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ktu Kuparinen" initials="KK" lastIdx="1" clrIdx="0">
    <p:extLst>
      <p:ext uri="{19B8F6BF-5375-455C-9EA6-DF929625EA0E}">
        <p15:presenceInfo xmlns:p15="http://schemas.microsoft.com/office/powerpoint/2012/main" userId="S::Kaktu.Kuparinen@vitecsoftware.com::e2a672d6-25c8-4795-9c99-318e6841f0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5AA0"/>
    <a:srgbClr val="EB6932"/>
    <a:srgbClr val="009BA0"/>
    <a:srgbClr val="CC0066"/>
    <a:srgbClr val="AA8C69"/>
    <a:srgbClr val="E5F5EE"/>
    <a:srgbClr val="00A05A"/>
    <a:srgbClr val="F2EEF5"/>
    <a:srgbClr val="E5F5F5"/>
    <a:srgbClr val="FDF0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1EFC4D-FE14-450A-AFBB-FCC60967EFA9}" v="10" dt="2026-01-27T10:51:48.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92" autoAdjust="0"/>
    <p:restoredTop sz="94658"/>
  </p:normalViewPr>
  <p:slideViewPr>
    <p:cSldViewPr snapToGrid="0" snapToObjects="1">
      <p:cViewPr varScale="1">
        <p:scale>
          <a:sx n="120" d="100"/>
          <a:sy n="120" d="100"/>
        </p:scale>
        <p:origin x="14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94F40-ECD7-574F-82ED-C61ACBB6DA95}" type="datetimeFigureOut">
              <a:rPr lang="fi-FI" smtClean="0"/>
              <a:t>28.5.2026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62FF8-C74D-B246-AE70-A11DA96F5735}" type="slidenum">
              <a:rPr lang="fi-FI" smtClean="0"/>
              <a:t>‹#›</a:t>
            </a:fld>
            <a:endParaRPr lang="fi-FI"/>
          </a:p>
        </p:txBody>
      </p:sp>
    </p:spTree>
    <p:extLst>
      <p:ext uri="{BB962C8B-B14F-4D97-AF65-F5344CB8AC3E}">
        <p14:creationId xmlns:p14="http://schemas.microsoft.com/office/powerpoint/2010/main" val="2105875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462FF8-C74D-B246-AE70-A11DA96F5735}" type="slidenum">
              <a:rPr lang="fi-FI" smtClean="0"/>
              <a:t>2</a:t>
            </a:fld>
            <a:endParaRPr lang="fi-FI"/>
          </a:p>
        </p:txBody>
      </p:sp>
    </p:spTree>
    <p:extLst>
      <p:ext uri="{BB962C8B-B14F-4D97-AF65-F5344CB8AC3E}">
        <p14:creationId xmlns:p14="http://schemas.microsoft.com/office/powerpoint/2010/main" val="8472190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rown">
    <p:bg>
      <p:bgPr>
        <a:solidFill>
          <a:srgbClr val="F6F3F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60D3E6-B3E9-0747-98F5-2BFEEBC36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64A94D-1570-B34B-A6ED-D9E9C2ECAC14}"/>
              </a:ext>
            </a:extLst>
          </p:cNvPr>
          <p:cNvSpPr>
            <a:spLocks noGrp="1"/>
          </p:cNvSpPr>
          <p:nvPr>
            <p:ph type="ctrTitle"/>
          </p:nvPr>
        </p:nvSpPr>
        <p:spPr>
          <a:xfrm>
            <a:off x="1806011" y="1051559"/>
            <a:ext cx="8579977" cy="3064095"/>
          </a:xfrm>
        </p:spPr>
        <p:txBody>
          <a:bodyPr anchor="b">
            <a:normAutofit/>
          </a:bodyPr>
          <a:lstStyle>
            <a:lvl1pPr algn="ctr">
              <a:defRPr sz="5400" b="1" i="0" spc="-150">
                <a:solidFill>
                  <a:srgbClr val="AA8C69"/>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Subtitle 2">
            <a:extLst>
              <a:ext uri="{FF2B5EF4-FFF2-40B4-BE49-F238E27FC236}">
                <a16:creationId xmlns:a16="http://schemas.microsoft.com/office/drawing/2014/main" id="{89F3CB7E-95E1-0549-9C51-0D11ED18A36D}"/>
              </a:ext>
            </a:extLst>
          </p:cNvPr>
          <p:cNvSpPr>
            <a:spLocks noGrp="1"/>
          </p:cNvSpPr>
          <p:nvPr>
            <p:ph type="subTitle" idx="1"/>
          </p:nvPr>
        </p:nvSpPr>
        <p:spPr>
          <a:xfrm>
            <a:off x="1806011" y="4851399"/>
            <a:ext cx="8579978" cy="1318451"/>
          </a:xfrm>
        </p:spPr>
        <p:txBody>
          <a:bodyPr>
            <a:normAutofit/>
          </a:bodyPr>
          <a:lstStyle>
            <a:lvl1pPr marL="0" indent="0" algn="ctr">
              <a:buNone/>
              <a:defRPr sz="1800" b="1" i="0">
                <a:solidFill>
                  <a:srgbClr val="32414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pic>
        <p:nvPicPr>
          <p:cNvPr id="12" name="Graphic 11">
            <a:extLst>
              <a:ext uri="{FF2B5EF4-FFF2-40B4-BE49-F238E27FC236}">
                <a16:creationId xmlns:a16="http://schemas.microsoft.com/office/drawing/2014/main" id="{8535121F-421D-EE48-B593-912F403B2E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57253" y="291053"/>
            <a:ext cx="2950244" cy="760507"/>
          </a:xfrm>
          <a:prstGeom prst="rect">
            <a:avLst/>
          </a:prstGeom>
        </p:spPr>
      </p:pic>
      <p:cxnSp>
        <p:nvCxnSpPr>
          <p:cNvPr id="17" name="Straight Connector 16">
            <a:extLst>
              <a:ext uri="{FF2B5EF4-FFF2-40B4-BE49-F238E27FC236}">
                <a16:creationId xmlns:a16="http://schemas.microsoft.com/office/drawing/2014/main" id="{1537B3C7-A991-9B4A-9AAB-B4FB0DBF466A}"/>
              </a:ext>
            </a:extLst>
          </p:cNvPr>
          <p:cNvCxnSpPr/>
          <p:nvPr userDrawn="1"/>
        </p:nvCxnSpPr>
        <p:spPr>
          <a:xfrm>
            <a:off x="5088467" y="4487334"/>
            <a:ext cx="2015066" cy="0"/>
          </a:xfrm>
          <a:prstGeom prst="line">
            <a:avLst/>
          </a:prstGeom>
          <a:ln w="38100">
            <a:solidFill>
              <a:srgbClr val="AA8C6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6558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Orange">
    <p:bg>
      <p:bgPr>
        <a:solidFill>
          <a:srgbClr val="F6F3F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60D3E6-B3E9-0747-98F5-2BFEEBC36EB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64A94D-1570-B34B-A6ED-D9E9C2ECAC14}"/>
              </a:ext>
            </a:extLst>
          </p:cNvPr>
          <p:cNvSpPr>
            <a:spLocks noGrp="1"/>
          </p:cNvSpPr>
          <p:nvPr>
            <p:ph type="ctrTitle"/>
          </p:nvPr>
        </p:nvSpPr>
        <p:spPr>
          <a:xfrm>
            <a:off x="1806011" y="1051559"/>
            <a:ext cx="8579977" cy="3064095"/>
          </a:xfrm>
        </p:spPr>
        <p:txBody>
          <a:bodyPr anchor="b">
            <a:normAutofit/>
          </a:bodyPr>
          <a:lstStyle>
            <a:lvl1pPr algn="ctr">
              <a:defRPr sz="5400" b="1" i="0" spc="-150">
                <a:solidFill>
                  <a:srgbClr val="EB6932"/>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Subtitle 2">
            <a:extLst>
              <a:ext uri="{FF2B5EF4-FFF2-40B4-BE49-F238E27FC236}">
                <a16:creationId xmlns:a16="http://schemas.microsoft.com/office/drawing/2014/main" id="{89F3CB7E-95E1-0549-9C51-0D11ED18A36D}"/>
              </a:ext>
            </a:extLst>
          </p:cNvPr>
          <p:cNvSpPr>
            <a:spLocks noGrp="1"/>
          </p:cNvSpPr>
          <p:nvPr>
            <p:ph type="subTitle" idx="1"/>
          </p:nvPr>
        </p:nvSpPr>
        <p:spPr>
          <a:xfrm>
            <a:off x="1806011" y="4850548"/>
            <a:ext cx="8579978" cy="1310836"/>
          </a:xfrm>
        </p:spPr>
        <p:txBody>
          <a:bodyPr>
            <a:normAutofit/>
          </a:bodyPr>
          <a:lstStyle>
            <a:lvl1pPr marL="0" indent="0" algn="ctr">
              <a:buNone/>
              <a:defRPr sz="1800" b="1" i="0">
                <a:solidFill>
                  <a:srgbClr val="32414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pic>
        <p:nvPicPr>
          <p:cNvPr id="6" name="Graphic 5">
            <a:extLst>
              <a:ext uri="{FF2B5EF4-FFF2-40B4-BE49-F238E27FC236}">
                <a16:creationId xmlns:a16="http://schemas.microsoft.com/office/drawing/2014/main" id="{8878E855-6FB6-F34A-8D84-3B6F68C18D9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57253" y="291053"/>
            <a:ext cx="2950244" cy="760507"/>
          </a:xfrm>
          <a:prstGeom prst="rect">
            <a:avLst/>
          </a:prstGeom>
        </p:spPr>
      </p:pic>
      <p:cxnSp>
        <p:nvCxnSpPr>
          <p:cNvPr id="7" name="Straight Connector 6">
            <a:extLst>
              <a:ext uri="{FF2B5EF4-FFF2-40B4-BE49-F238E27FC236}">
                <a16:creationId xmlns:a16="http://schemas.microsoft.com/office/drawing/2014/main" id="{264CBBC8-F41A-294E-93BB-8ECA459FB7CD}"/>
              </a:ext>
            </a:extLst>
          </p:cNvPr>
          <p:cNvCxnSpPr/>
          <p:nvPr userDrawn="1"/>
        </p:nvCxnSpPr>
        <p:spPr>
          <a:xfrm>
            <a:off x="5088467" y="4487334"/>
            <a:ext cx="2015066" cy="0"/>
          </a:xfrm>
          <a:prstGeom prst="line">
            <a:avLst/>
          </a:prstGeom>
          <a:ln w="38100">
            <a:solidFill>
              <a:srgbClr val="EB69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237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Teal">
    <p:bg>
      <p:bgPr>
        <a:solidFill>
          <a:srgbClr val="F6F3F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60D3E6-B3E9-0747-98F5-2BFEEBC36EB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64A94D-1570-B34B-A6ED-D9E9C2ECAC14}"/>
              </a:ext>
            </a:extLst>
          </p:cNvPr>
          <p:cNvSpPr>
            <a:spLocks noGrp="1"/>
          </p:cNvSpPr>
          <p:nvPr>
            <p:ph type="ctrTitle"/>
          </p:nvPr>
        </p:nvSpPr>
        <p:spPr>
          <a:xfrm>
            <a:off x="1806011" y="1051559"/>
            <a:ext cx="8579977" cy="3064095"/>
          </a:xfrm>
        </p:spPr>
        <p:txBody>
          <a:bodyPr anchor="b">
            <a:normAutofit/>
          </a:bodyPr>
          <a:lstStyle>
            <a:lvl1pPr algn="ctr">
              <a:defRPr sz="5400" b="1" i="0" spc="-150">
                <a:solidFill>
                  <a:srgbClr val="009BA0"/>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Subtitle 2">
            <a:extLst>
              <a:ext uri="{FF2B5EF4-FFF2-40B4-BE49-F238E27FC236}">
                <a16:creationId xmlns:a16="http://schemas.microsoft.com/office/drawing/2014/main" id="{89F3CB7E-95E1-0549-9C51-0D11ED18A36D}"/>
              </a:ext>
            </a:extLst>
          </p:cNvPr>
          <p:cNvSpPr>
            <a:spLocks noGrp="1"/>
          </p:cNvSpPr>
          <p:nvPr>
            <p:ph type="subTitle" idx="1"/>
          </p:nvPr>
        </p:nvSpPr>
        <p:spPr>
          <a:xfrm>
            <a:off x="1806011" y="4850548"/>
            <a:ext cx="8579978" cy="1310836"/>
          </a:xfrm>
        </p:spPr>
        <p:txBody>
          <a:bodyPr>
            <a:normAutofit/>
          </a:bodyPr>
          <a:lstStyle>
            <a:lvl1pPr marL="0" indent="0" algn="ctr">
              <a:buNone/>
              <a:defRPr sz="1800" b="1" i="0">
                <a:solidFill>
                  <a:srgbClr val="32414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pic>
        <p:nvPicPr>
          <p:cNvPr id="6" name="Graphic 5">
            <a:extLst>
              <a:ext uri="{FF2B5EF4-FFF2-40B4-BE49-F238E27FC236}">
                <a16:creationId xmlns:a16="http://schemas.microsoft.com/office/drawing/2014/main" id="{8878E855-6FB6-F34A-8D84-3B6F68C18D9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57253" y="291053"/>
            <a:ext cx="2950244" cy="760507"/>
          </a:xfrm>
          <a:prstGeom prst="rect">
            <a:avLst/>
          </a:prstGeom>
        </p:spPr>
      </p:pic>
      <p:cxnSp>
        <p:nvCxnSpPr>
          <p:cNvPr id="7" name="Straight Connector 6">
            <a:extLst>
              <a:ext uri="{FF2B5EF4-FFF2-40B4-BE49-F238E27FC236}">
                <a16:creationId xmlns:a16="http://schemas.microsoft.com/office/drawing/2014/main" id="{264CBBC8-F41A-294E-93BB-8ECA459FB7CD}"/>
              </a:ext>
            </a:extLst>
          </p:cNvPr>
          <p:cNvCxnSpPr/>
          <p:nvPr userDrawn="1"/>
        </p:nvCxnSpPr>
        <p:spPr>
          <a:xfrm>
            <a:off x="5088467" y="4487334"/>
            <a:ext cx="2015066" cy="0"/>
          </a:xfrm>
          <a:prstGeom prst="line">
            <a:avLst/>
          </a:prstGeom>
          <a:ln w="38100">
            <a:solidFill>
              <a:srgbClr val="009B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612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Violet">
    <p:bg>
      <p:bgPr>
        <a:solidFill>
          <a:srgbClr val="F6F3F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60D3E6-B3E9-0747-98F5-2BFEEBC36EB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64A94D-1570-B34B-A6ED-D9E9C2ECAC14}"/>
              </a:ext>
            </a:extLst>
          </p:cNvPr>
          <p:cNvSpPr>
            <a:spLocks noGrp="1"/>
          </p:cNvSpPr>
          <p:nvPr>
            <p:ph type="ctrTitle"/>
          </p:nvPr>
        </p:nvSpPr>
        <p:spPr>
          <a:xfrm>
            <a:off x="1806011" y="1051559"/>
            <a:ext cx="8579977" cy="3064095"/>
          </a:xfrm>
        </p:spPr>
        <p:txBody>
          <a:bodyPr anchor="b">
            <a:normAutofit/>
          </a:bodyPr>
          <a:lstStyle>
            <a:lvl1pPr algn="ctr">
              <a:defRPr sz="5400" b="1" i="0" spc="-150">
                <a:solidFill>
                  <a:srgbClr val="7D5AA0"/>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Subtitle 2">
            <a:extLst>
              <a:ext uri="{FF2B5EF4-FFF2-40B4-BE49-F238E27FC236}">
                <a16:creationId xmlns:a16="http://schemas.microsoft.com/office/drawing/2014/main" id="{89F3CB7E-95E1-0549-9C51-0D11ED18A36D}"/>
              </a:ext>
            </a:extLst>
          </p:cNvPr>
          <p:cNvSpPr>
            <a:spLocks noGrp="1"/>
          </p:cNvSpPr>
          <p:nvPr>
            <p:ph type="subTitle" idx="1"/>
          </p:nvPr>
        </p:nvSpPr>
        <p:spPr>
          <a:xfrm>
            <a:off x="1806011" y="4850548"/>
            <a:ext cx="8579978" cy="1310836"/>
          </a:xfrm>
        </p:spPr>
        <p:txBody>
          <a:bodyPr>
            <a:normAutofit/>
          </a:bodyPr>
          <a:lstStyle>
            <a:lvl1pPr marL="0" indent="0" algn="ctr">
              <a:buNone/>
              <a:defRPr sz="1800" b="1" i="0">
                <a:solidFill>
                  <a:srgbClr val="32414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pic>
        <p:nvPicPr>
          <p:cNvPr id="6" name="Graphic 5">
            <a:extLst>
              <a:ext uri="{FF2B5EF4-FFF2-40B4-BE49-F238E27FC236}">
                <a16:creationId xmlns:a16="http://schemas.microsoft.com/office/drawing/2014/main" id="{8878E855-6FB6-F34A-8D84-3B6F68C18D9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57253" y="291053"/>
            <a:ext cx="2950244" cy="760507"/>
          </a:xfrm>
          <a:prstGeom prst="rect">
            <a:avLst/>
          </a:prstGeom>
        </p:spPr>
      </p:pic>
      <p:cxnSp>
        <p:nvCxnSpPr>
          <p:cNvPr id="7" name="Straight Connector 6">
            <a:extLst>
              <a:ext uri="{FF2B5EF4-FFF2-40B4-BE49-F238E27FC236}">
                <a16:creationId xmlns:a16="http://schemas.microsoft.com/office/drawing/2014/main" id="{264CBBC8-F41A-294E-93BB-8ECA459FB7CD}"/>
              </a:ext>
            </a:extLst>
          </p:cNvPr>
          <p:cNvCxnSpPr/>
          <p:nvPr userDrawn="1"/>
        </p:nvCxnSpPr>
        <p:spPr>
          <a:xfrm>
            <a:off x="5088467" y="4487334"/>
            <a:ext cx="2015066" cy="0"/>
          </a:xfrm>
          <a:prstGeom prst="line">
            <a:avLst/>
          </a:prstGeom>
          <a:ln w="38100">
            <a:solidFill>
              <a:srgbClr val="7D5A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86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Green">
    <p:bg>
      <p:bgPr>
        <a:solidFill>
          <a:srgbClr val="F6F3F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60D3E6-B3E9-0747-98F5-2BFEEBC36EB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64A94D-1570-B34B-A6ED-D9E9C2ECAC14}"/>
              </a:ext>
            </a:extLst>
          </p:cNvPr>
          <p:cNvSpPr>
            <a:spLocks noGrp="1"/>
          </p:cNvSpPr>
          <p:nvPr>
            <p:ph type="ctrTitle"/>
          </p:nvPr>
        </p:nvSpPr>
        <p:spPr>
          <a:xfrm>
            <a:off x="1806011" y="1051559"/>
            <a:ext cx="8579977" cy="3064095"/>
          </a:xfrm>
        </p:spPr>
        <p:txBody>
          <a:bodyPr anchor="b">
            <a:normAutofit/>
          </a:bodyPr>
          <a:lstStyle>
            <a:lvl1pPr algn="ctr">
              <a:defRPr sz="5400" b="1" i="0" spc="-150">
                <a:solidFill>
                  <a:srgbClr val="00A05A"/>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Subtitle 2">
            <a:extLst>
              <a:ext uri="{FF2B5EF4-FFF2-40B4-BE49-F238E27FC236}">
                <a16:creationId xmlns:a16="http://schemas.microsoft.com/office/drawing/2014/main" id="{89F3CB7E-95E1-0549-9C51-0D11ED18A36D}"/>
              </a:ext>
            </a:extLst>
          </p:cNvPr>
          <p:cNvSpPr>
            <a:spLocks noGrp="1"/>
          </p:cNvSpPr>
          <p:nvPr>
            <p:ph type="subTitle" idx="1"/>
          </p:nvPr>
        </p:nvSpPr>
        <p:spPr>
          <a:xfrm>
            <a:off x="1806011" y="4850548"/>
            <a:ext cx="8579978" cy="1310836"/>
          </a:xfrm>
        </p:spPr>
        <p:txBody>
          <a:bodyPr>
            <a:normAutofit/>
          </a:bodyPr>
          <a:lstStyle>
            <a:lvl1pPr marL="0" indent="0" algn="ctr">
              <a:buNone/>
              <a:defRPr sz="1800" b="1" i="0">
                <a:solidFill>
                  <a:srgbClr val="32414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pic>
        <p:nvPicPr>
          <p:cNvPr id="6" name="Graphic 5">
            <a:extLst>
              <a:ext uri="{FF2B5EF4-FFF2-40B4-BE49-F238E27FC236}">
                <a16:creationId xmlns:a16="http://schemas.microsoft.com/office/drawing/2014/main" id="{8878E855-6FB6-F34A-8D84-3B6F68C18D9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957253" y="291053"/>
            <a:ext cx="2950244" cy="760507"/>
          </a:xfrm>
          <a:prstGeom prst="rect">
            <a:avLst/>
          </a:prstGeom>
        </p:spPr>
      </p:pic>
      <p:cxnSp>
        <p:nvCxnSpPr>
          <p:cNvPr id="7" name="Straight Connector 6">
            <a:extLst>
              <a:ext uri="{FF2B5EF4-FFF2-40B4-BE49-F238E27FC236}">
                <a16:creationId xmlns:a16="http://schemas.microsoft.com/office/drawing/2014/main" id="{264CBBC8-F41A-294E-93BB-8ECA459FB7CD}"/>
              </a:ext>
            </a:extLst>
          </p:cNvPr>
          <p:cNvCxnSpPr/>
          <p:nvPr userDrawn="1"/>
        </p:nvCxnSpPr>
        <p:spPr>
          <a:xfrm>
            <a:off x="5088467" y="4487334"/>
            <a:ext cx="2015066" cy="0"/>
          </a:xfrm>
          <a:prstGeom prst="line">
            <a:avLst/>
          </a:prstGeom>
          <a:ln w="38100">
            <a:solidFill>
              <a:srgbClr val="00A0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6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Brown">
    <p:bg>
      <p:bgPr>
        <a:solidFill>
          <a:srgbClr val="F6F3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1E8EA-F28C-6D49-BCF9-93E196D2C82B}"/>
              </a:ext>
            </a:extLst>
          </p:cNvPr>
          <p:cNvSpPr>
            <a:spLocks noGrp="1"/>
          </p:cNvSpPr>
          <p:nvPr>
            <p:ph type="title"/>
          </p:nvPr>
        </p:nvSpPr>
        <p:spPr>
          <a:xfrm>
            <a:off x="511277" y="291052"/>
            <a:ext cx="10687665" cy="1213284"/>
          </a:xfrm>
        </p:spPr>
        <p:txBody>
          <a:bodyPr>
            <a:normAutofit/>
          </a:bodyPr>
          <a:lstStyle>
            <a:lvl1pPr>
              <a:defRPr sz="4000" b="1" i="0">
                <a:solidFill>
                  <a:srgbClr val="AA8C69"/>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616308AB-9BB4-5646-8C6C-B0B403A40462}"/>
              </a:ext>
            </a:extLst>
          </p:cNvPr>
          <p:cNvSpPr>
            <a:spLocks noGrp="1"/>
          </p:cNvSpPr>
          <p:nvPr>
            <p:ph idx="1"/>
          </p:nvPr>
        </p:nvSpPr>
        <p:spPr>
          <a:xfrm>
            <a:off x="511277" y="1622323"/>
            <a:ext cx="10687665" cy="4554640"/>
          </a:xfrm>
        </p:spPr>
        <p:txBody>
          <a:bodyPr/>
          <a:lstStyle>
            <a:lvl1pPr>
              <a:lnSpc>
                <a:spcPct val="100000"/>
              </a:lnSpc>
              <a:defRPr sz="2400">
                <a:solidFill>
                  <a:srgbClr val="324141"/>
                </a:solidFill>
                <a:latin typeface="Arial" panose="020B0604020202020204" pitchFamily="34" charset="0"/>
                <a:cs typeface="Arial" panose="020B0604020202020204" pitchFamily="34" charset="0"/>
              </a:defRPr>
            </a:lvl1pPr>
            <a:lvl2pPr>
              <a:lnSpc>
                <a:spcPct val="100000"/>
              </a:lnSpc>
              <a:defRPr sz="2000">
                <a:solidFill>
                  <a:srgbClr val="324141"/>
                </a:solidFill>
                <a:latin typeface="Arial" panose="020B0604020202020204" pitchFamily="34" charset="0"/>
                <a:cs typeface="Arial" panose="020B0604020202020204" pitchFamily="34" charset="0"/>
              </a:defRPr>
            </a:lvl2pPr>
            <a:lvl3pPr>
              <a:lnSpc>
                <a:spcPct val="100000"/>
              </a:lnSpc>
              <a:defRPr sz="1800">
                <a:solidFill>
                  <a:srgbClr val="324141"/>
                </a:solidFill>
                <a:latin typeface="Arial" panose="020B0604020202020204" pitchFamily="34" charset="0"/>
                <a:cs typeface="Arial" panose="020B0604020202020204" pitchFamily="34" charset="0"/>
              </a:defRPr>
            </a:lvl3pPr>
            <a:lvl4pPr>
              <a:lnSpc>
                <a:spcPct val="100000"/>
              </a:lnSpc>
              <a:defRPr sz="1400">
                <a:solidFill>
                  <a:srgbClr val="324141"/>
                </a:solidFill>
                <a:latin typeface="Arial" panose="020B0604020202020204" pitchFamily="34" charset="0"/>
                <a:cs typeface="Arial" panose="020B0604020202020204" pitchFamily="34" charset="0"/>
              </a:defRPr>
            </a:lvl4pPr>
            <a:lvl5pPr>
              <a:lnSpc>
                <a:spcPct val="100000"/>
              </a:lnSpc>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8C4AD6D8-A93D-5743-8E45-E6024EE15130}"/>
              </a:ext>
            </a:extLst>
          </p:cNvPr>
          <p:cNvSpPr>
            <a:spLocks noGrp="1"/>
          </p:cNvSpPr>
          <p:nvPr>
            <p:ph type="dt" sz="half" idx="10"/>
          </p:nvPr>
        </p:nvSpPr>
        <p:spPr>
          <a:xfrm>
            <a:off x="511277" y="6356350"/>
            <a:ext cx="2743200" cy="365125"/>
          </a:xfrm>
        </p:spPr>
        <p:txBody>
          <a:bodyPr/>
          <a:lstStyle>
            <a:lvl1pPr>
              <a:defRPr b="0" i="0">
                <a:solidFill>
                  <a:srgbClr val="AA8C69"/>
                </a:solidFill>
                <a:latin typeface="Arial" panose="020B0604020202020204" pitchFamily="34" charset="0"/>
                <a:cs typeface="Arial" panose="020B0604020202020204" pitchFamily="34" charset="0"/>
              </a:defRPr>
            </a:lvl1pPr>
          </a:lstStyle>
          <a:p>
            <a:fld id="{C25EA5A0-E3D0-9F42-A159-6D2122084BC0}" type="datetime1">
              <a:rPr lang="fi-FI" smtClean="0"/>
              <a:t>28.5.2026</a:t>
            </a:fld>
            <a:endParaRPr lang="fi-FI" dirty="0"/>
          </a:p>
        </p:txBody>
      </p:sp>
      <p:sp>
        <p:nvSpPr>
          <p:cNvPr id="6" name="Slide Number Placeholder 5">
            <a:extLst>
              <a:ext uri="{FF2B5EF4-FFF2-40B4-BE49-F238E27FC236}">
                <a16:creationId xmlns:a16="http://schemas.microsoft.com/office/drawing/2014/main" id="{823C13CA-9F97-2547-9F43-427B9CD29678}"/>
              </a:ext>
            </a:extLst>
          </p:cNvPr>
          <p:cNvSpPr>
            <a:spLocks noGrp="1"/>
          </p:cNvSpPr>
          <p:nvPr>
            <p:ph type="sldNum" sz="quarter" idx="12"/>
          </p:nvPr>
        </p:nvSpPr>
        <p:spPr>
          <a:xfrm>
            <a:off x="8455742" y="6356350"/>
            <a:ext cx="2743200" cy="365125"/>
          </a:xfrm>
        </p:spPr>
        <p:txBody>
          <a:bodyPr/>
          <a:lstStyle>
            <a:lvl1pPr>
              <a:defRPr b="0" i="0">
                <a:solidFill>
                  <a:srgbClr val="AA8C69"/>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pic>
        <p:nvPicPr>
          <p:cNvPr id="12" name="Graphic 11">
            <a:extLst>
              <a:ext uri="{FF2B5EF4-FFF2-40B4-BE49-F238E27FC236}">
                <a16:creationId xmlns:a16="http://schemas.microsoft.com/office/drawing/2014/main" id="{2BA177A9-2833-8647-BCCB-66965824CFB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4208052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Orange">
    <p:bg>
      <p:bgPr>
        <a:solidFill>
          <a:srgbClr val="FDF0E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1E8EA-F28C-6D49-BCF9-93E196D2C82B}"/>
              </a:ext>
            </a:extLst>
          </p:cNvPr>
          <p:cNvSpPr>
            <a:spLocks noGrp="1"/>
          </p:cNvSpPr>
          <p:nvPr>
            <p:ph type="title"/>
          </p:nvPr>
        </p:nvSpPr>
        <p:spPr>
          <a:xfrm>
            <a:off x="511277" y="291052"/>
            <a:ext cx="10687665" cy="1213284"/>
          </a:xfrm>
        </p:spPr>
        <p:txBody>
          <a:bodyPr>
            <a:normAutofit/>
          </a:bodyPr>
          <a:lstStyle>
            <a:lvl1pPr>
              <a:defRPr sz="4000" b="1" i="0">
                <a:solidFill>
                  <a:srgbClr val="EB6932"/>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616308AB-9BB4-5646-8C6C-B0B403A40462}"/>
              </a:ext>
            </a:extLst>
          </p:cNvPr>
          <p:cNvSpPr>
            <a:spLocks noGrp="1"/>
          </p:cNvSpPr>
          <p:nvPr>
            <p:ph idx="1"/>
          </p:nvPr>
        </p:nvSpPr>
        <p:spPr>
          <a:xfrm>
            <a:off x="511277" y="1622323"/>
            <a:ext cx="10687665" cy="4554640"/>
          </a:xfrm>
        </p:spPr>
        <p:txBody>
          <a:bodyPr/>
          <a:lstStyle>
            <a:lvl1pPr>
              <a:lnSpc>
                <a:spcPct val="100000"/>
              </a:lnSpc>
              <a:defRPr sz="2400">
                <a:solidFill>
                  <a:srgbClr val="324141"/>
                </a:solidFill>
                <a:latin typeface="Arial" panose="020B0604020202020204" pitchFamily="34" charset="0"/>
                <a:cs typeface="Arial" panose="020B0604020202020204" pitchFamily="34" charset="0"/>
              </a:defRPr>
            </a:lvl1pPr>
            <a:lvl2pPr>
              <a:lnSpc>
                <a:spcPct val="100000"/>
              </a:lnSpc>
              <a:defRPr sz="2000">
                <a:solidFill>
                  <a:srgbClr val="324141"/>
                </a:solidFill>
                <a:latin typeface="Arial" panose="020B0604020202020204" pitchFamily="34" charset="0"/>
                <a:cs typeface="Arial" panose="020B0604020202020204" pitchFamily="34" charset="0"/>
              </a:defRPr>
            </a:lvl2pPr>
            <a:lvl3pPr>
              <a:lnSpc>
                <a:spcPct val="100000"/>
              </a:lnSpc>
              <a:defRPr sz="1800">
                <a:solidFill>
                  <a:srgbClr val="324141"/>
                </a:solidFill>
                <a:latin typeface="Arial" panose="020B0604020202020204" pitchFamily="34" charset="0"/>
                <a:cs typeface="Arial" panose="020B0604020202020204" pitchFamily="34" charset="0"/>
              </a:defRPr>
            </a:lvl3pPr>
            <a:lvl4pPr>
              <a:lnSpc>
                <a:spcPct val="100000"/>
              </a:lnSpc>
              <a:defRPr sz="1400">
                <a:solidFill>
                  <a:srgbClr val="324141"/>
                </a:solidFill>
                <a:latin typeface="Arial" panose="020B0604020202020204" pitchFamily="34" charset="0"/>
                <a:cs typeface="Arial" panose="020B0604020202020204" pitchFamily="34" charset="0"/>
              </a:defRPr>
            </a:lvl4pPr>
            <a:lvl5pPr>
              <a:lnSpc>
                <a:spcPct val="100000"/>
              </a:lnSpc>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8C4AD6D8-A93D-5743-8E45-E6024EE15130}"/>
              </a:ext>
            </a:extLst>
          </p:cNvPr>
          <p:cNvSpPr>
            <a:spLocks noGrp="1"/>
          </p:cNvSpPr>
          <p:nvPr>
            <p:ph type="dt" sz="half" idx="10"/>
          </p:nvPr>
        </p:nvSpPr>
        <p:spPr>
          <a:xfrm>
            <a:off x="511277" y="6356350"/>
            <a:ext cx="2743200" cy="365125"/>
          </a:xfrm>
        </p:spPr>
        <p:txBody>
          <a:bodyPr/>
          <a:lstStyle>
            <a:lvl1pPr>
              <a:defRPr b="0" i="0">
                <a:solidFill>
                  <a:srgbClr val="EB6932"/>
                </a:solidFill>
                <a:latin typeface="Arial" panose="020B0604020202020204" pitchFamily="34" charset="0"/>
                <a:cs typeface="Arial" panose="020B0604020202020204" pitchFamily="34" charset="0"/>
              </a:defRPr>
            </a:lvl1pPr>
          </a:lstStyle>
          <a:p>
            <a:fld id="{F8773A58-715F-304A-AD36-6D76F1B87C3E}" type="datetime1">
              <a:rPr lang="fi-FI" smtClean="0"/>
              <a:t>28.5.2026</a:t>
            </a:fld>
            <a:endParaRPr lang="fi-FI" dirty="0"/>
          </a:p>
        </p:txBody>
      </p:sp>
      <p:sp>
        <p:nvSpPr>
          <p:cNvPr id="6" name="Slide Number Placeholder 5">
            <a:extLst>
              <a:ext uri="{FF2B5EF4-FFF2-40B4-BE49-F238E27FC236}">
                <a16:creationId xmlns:a16="http://schemas.microsoft.com/office/drawing/2014/main" id="{823C13CA-9F97-2547-9F43-427B9CD29678}"/>
              </a:ext>
            </a:extLst>
          </p:cNvPr>
          <p:cNvSpPr>
            <a:spLocks noGrp="1"/>
          </p:cNvSpPr>
          <p:nvPr>
            <p:ph type="sldNum" sz="quarter" idx="12"/>
          </p:nvPr>
        </p:nvSpPr>
        <p:spPr>
          <a:xfrm>
            <a:off x="8455742" y="6356350"/>
            <a:ext cx="2743200" cy="365125"/>
          </a:xfrm>
        </p:spPr>
        <p:txBody>
          <a:bodyPr/>
          <a:lstStyle>
            <a:lvl1pPr>
              <a:defRPr b="0" i="0">
                <a:solidFill>
                  <a:srgbClr val="EB6932"/>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pic>
        <p:nvPicPr>
          <p:cNvPr id="7" name="Graphic 6">
            <a:extLst>
              <a:ext uri="{FF2B5EF4-FFF2-40B4-BE49-F238E27FC236}">
                <a16:creationId xmlns:a16="http://schemas.microsoft.com/office/drawing/2014/main" id="{9CA1DB5A-AB91-A443-9F77-47BF49E982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2680505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Teal">
    <p:bg>
      <p:bgPr>
        <a:solidFill>
          <a:srgbClr val="E5F5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1E8EA-F28C-6D49-BCF9-93E196D2C82B}"/>
              </a:ext>
            </a:extLst>
          </p:cNvPr>
          <p:cNvSpPr>
            <a:spLocks noGrp="1"/>
          </p:cNvSpPr>
          <p:nvPr>
            <p:ph type="title"/>
          </p:nvPr>
        </p:nvSpPr>
        <p:spPr>
          <a:xfrm>
            <a:off x="511277" y="291052"/>
            <a:ext cx="10687665" cy="1213284"/>
          </a:xfrm>
        </p:spPr>
        <p:txBody>
          <a:bodyPr>
            <a:normAutofit/>
          </a:bodyPr>
          <a:lstStyle>
            <a:lvl1pPr>
              <a:defRPr sz="4000" b="1" i="0">
                <a:solidFill>
                  <a:srgbClr val="009BA0"/>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616308AB-9BB4-5646-8C6C-B0B403A40462}"/>
              </a:ext>
            </a:extLst>
          </p:cNvPr>
          <p:cNvSpPr>
            <a:spLocks noGrp="1"/>
          </p:cNvSpPr>
          <p:nvPr>
            <p:ph idx="1"/>
          </p:nvPr>
        </p:nvSpPr>
        <p:spPr>
          <a:xfrm>
            <a:off x="511277" y="1622323"/>
            <a:ext cx="10687665" cy="4554640"/>
          </a:xfrm>
        </p:spPr>
        <p:txBody>
          <a:bodyPr/>
          <a:lstStyle>
            <a:lvl1pPr>
              <a:lnSpc>
                <a:spcPct val="100000"/>
              </a:lnSpc>
              <a:defRPr sz="2400">
                <a:solidFill>
                  <a:srgbClr val="324141"/>
                </a:solidFill>
                <a:latin typeface="Arial" panose="020B0604020202020204" pitchFamily="34" charset="0"/>
                <a:cs typeface="Arial" panose="020B0604020202020204" pitchFamily="34" charset="0"/>
              </a:defRPr>
            </a:lvl1pPr>
            <a:lvl2pPr>
              <a:lnSpc>
                <a:spcPct val="100000"/>
              </a:lnSpc>
              <a:defRPr sz="2000">
                <a:solidFill>
                  <a:srgbClr val="324141"/>
                </a:solidFill>
                <a:latin typeface="Arial" panose="020B0604020202020204" pitchFamily="34" charset="0"/>
                <a:cs typeface="Arial" panose="020B0604020202020204" pitchFamily="34" charset="0"/>
              </a:defRPr>
            </a:lvl2pPr>
            <a:lvl3pPr>
              <a:lnSpc>
                <a:spcPct val="100000"/>
              </a:lnSpc>
              <a:defRPr sz="1800">
                <a:solidFill>
                  <a:srgbClr val="324141"/>
                </a:solidFill>
                <a:latin typeface="Arial" panose="020B0604020202020204" pitchFamily="34" charset="0"/>
                <a:cs typeface="Arial" panose="020B0604020202020204" pitchFamily="34" charset="0"/>
              </a:defRPr>
            </a:lvl3pPr>
            <a:lvl4pPr>
              <a:lnSpc>
                <a:spcPct val="100000"/>
              </a:lnSpc>
              <a:defRPr sz="1400">
                <a:solidFill>
                  <a:srgbClr val="324141"/>
                </a:solidFill>
                <a:latin typeface="Arial" panose="020B0604020202020204" pitchFamily="34" charset="0"/>
                <a:cs typeface="Arial" panose="020B0604020202020204" pitchFamily="34" charset="0"/>
              </a:defRPr>
            </a:lvl4pPr>
            <a:lvl5pPr>
              <a:lnSpc>
                <a:spcPct val="100000"/>
              </a:lnSpc>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8C4AD6D8-A93D-5743-8E45-E6024EE15130}"/>
              </a:ext>
            </a:extLst>
          </p:cNvPr>
          <p:cNvSpPr>
            <a:spLocks noGrp="1"/>
          </p:cNvSpPr>
          <p:nvPr>
            <p:ph type="dt" sz="half" idx="10"/>
          </p:nvPr>
        </p:nvSpPr>
        <p:spPr>
          <a:xfrm>
            <a:off x="511277" y="6356350"/>
            <a:ext cx="2743200" cy="365125"/>
          </a:xfrm>
        </p:spPr>
        <p:txBody>
          <a:bodyPr/>
          <a:lstStyle>
            <a:lvl1pPr>
              <a:defRPr b="0" i="0">
                <a:solidFill>
                  <a:srgbClr val="009BA0"/>
                </a:solidFill>
                <a:latin typeface="Arial" panose="020B0604020202020204" pitchFamily="34" charset="0"/>
                <a:cs typeface="Arial" panose="020B0604020202020204" pitchFamily="34" charset="0"/>
              </a:defRPr>
            </a:lvl1pPr>
          </a:lstStyle>
          <a:p>
            <a:fld id="{F8773A58-715F-304A-AD36-6D76F1B87C3E}" type="datetime1">
              <a:rPr lang="fi-FI" smtClean="0"/>
              <a:pPr/>
              <a:t>28.5.2026</a:t>
            </a:fld>
            <a:endParaRPr lang="fi-FI" dirty="0"/>
          </a:p>
        </p:txBody>
      </p:sp>
      <p:sp>
        <p:nvSpPr>
          <p:cNvPr id="6" name="Slide Number Placeholder 5">
            <a:extLst>
              <a:ext uri="{FF2B5EF4-FFF2-40B4-BE49-F238E27FC236}">
                <a16:creationId xmlns:a16="http://schemas.microsoft.com/office/drawing/2014/main" id="{823C13CA-9F97-2547-9F43-427B9CD29678}"/>
              </a:ext>
            </a:extLst>
          </p:cNvPr>
          <p:cNvSpPr>
            <a:spLocks noGrp="1"/>
          </p:cNvSpPr>
          <p:nvPr>
            <p:ph type="sldNum" sz="quarter" idx="12"/>
          </p:nvPr>
        </p:nvSpPr>
        <p:spPr>
          <a:xfrm>
            <a:off x="8455742" y="6356350"/>
            <a:ext cx="2743200" cy="365125"/>
          </a:xfrm>
        </p:spPr>
        <p:txBody>
          <a:bodyPr/>
          <a:lstStyle>
            <a:lvl1pPr>
              <a:defRPr b="0" i="0">
                <a:solidFill>
                  <a:srgbClr val="009BA0"/>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pic>
        <p:nvPicPr>
          <p:cNvPr id="7" name="Graphic 6">
            <a:extLst>
              <a:ext uri="{FF2B5EF4-FFF2-40B4-BE49-F238E27FC236}">
                <a16:creationId xmlns:a16="http://schemas.microsoft.com/office/drawing/2014/main" id="{9CA1DB5A-AB91-A443-9F77-47BF49E982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71291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Violet">
    <p:bg>
      <p:bgPr>
        <a:solidFill>
          <a:srgbClr val="F2EE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1E8EA-F28C-6D49-BCF9-93E196D2C82B}"/>
              </a:ext>
            </a:extLst>
          </p:cNvPr>
          <p:cNvSpPr>
            <a:spLocks noGrp="1"/>
          </p:cNvSpPr>
          <p:nvPr>
            <p:ph type="title"/>
          </p:nvPr>
        </p:nvSpPr>
        <p:spPr>
          <a:xfrm>
            <a:off x="511277" y="291052"/>
            <a:ext cx="10687665" cy="1213284"/>
          </a:xfrm>
        </p:spPr>
        <p:txBody>
          <a:bodyPr>
            <a:normAutofit/>
          </a:bodyPr>
          <a:lstStyle>
            <a:lvl1pPr>
              <a:defRPr sz="4000" b="1" i="0">
                <a:solidFill>
                  <a:srgbClr val="7D5AA0"/>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616308AB-9BB4-5646-8C6C-B0B403A40462}"/>
              </a:ext>
            </a:extLst>
          </p:cNvPr>
          <p:cNvSpPr>
            <a:spLocks noGrp="1"/>
          </p:cNvSpPr>
          <p:nvPr>
            <p:ph idx="1"/>
          </p:nvPr>
        </p:nvSpPr>
        <p:spPr>
          <a:xfrm>
            <a:off x="511277" y="1622323"/>
            <a:ext cx="10687665" cy="4554640"/>
          </a:xfrm>
        </p:spPr>
        <p:txBody>
          <a:bodyPr/>
          <a:lstStyle>
            <a:lvl1pPr>
              <a:lnSpc>
                <a:spcPct val="100000"/>
              </a:lnSpc>
              <a:defRPr sz="2400">
                <a:solidFill>
                  <a:srgbClr val="324141"/>
                </a:solidFill>
                <a:latin typeface="Arial" panose="020B0604020202020204" pitchFamily="34" charset="0"/>
                <a:cs typeface="Arial" panose="020B0604020202020204" pitchFamily="34" charset="0"/>
              </a:defRPr>
            </a:lvl1pPr>
            <a:lvl2pPr>
              <a:lnSpc>
                <a:spcPct val="100000"/>
              </a:lnSpc>
              <a:defRPr sz="2000">
                <a:solidFill>
                  <a:srgbClr val="324141"/>
                </a:solidFill>
                <a:latin typeface="Arial" panose="020B0604020202020204" pitchFamily="34" charset="0"/>
                <a:cs typeface="Arial" panose="020B0604020202020204" pitchFamily="34" charset="0"/>
              </a:defRPr>
            </a:lvl2pPr>
            <a:lvl3pPr>
              <a:lnSpc>
                <a:spcPct val="100000"/>
              </a:lnSpc>
              <a:defRPr sz="1800">
                <a:solidFill>
                  <a:srgbClr val="324141"/>
                </a:solidFill>
                <a:latin typeface="Arial" panose="020B0604020202020204" pitchFamily="34" charset="0"/>
                <a:cs typeface="Arial" panose="020B0604020202020204" pitchFamily="34" charset="0"/>
              </a:defRPr>
            </a:lvl3pPr>
            <a:lvl4pPr>
              <a:lnSpc>
                <a:spcPct val="100000"/>
              </a:lnSpc>
              <a:defRPr sz="1400">
                <a:solidFill>
                  <a:srgbClr val="324141"/>
                </a:solidFill>
                <a:latin typeface="Arial" panose="020B0604020202020204" pitchFamily="34" charset="0"/>
                <a:cs typeface="Arial" panose="020B0604020202020204" pitchFamily="34" charset="0"/>
              </a:defRPr>
            </a:lvl4pPr>
            <a:lvl5pPr>
              <a:lnSpc>
                <a:spcPct val="100000"/>
              </a:lnSpc>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8C4AD6D8-A93D-5743-8E45-E6024EE15130}"/>
              </a:ext>
            </a:extLst>
          </p:cNvPr>
          <p:cNvSpPr>
            <a:spLocks noGrp="1"/>
          </p:cNvSpPr>
          <p:nvPr>
            <p:ph type="dt" sz="half" idx="10"/>
          </p:nvPr>
        </p:nvSpPr>
        <p:spPr>
          <a:xfrm>
            <a:off x="511277" y="6356350"/>
            <a:ext cx="2743200" cy="365125"/>
          </a:xfrm>
        </p:spPr>
        <p:txBody>
          <a:bodyPr/>
          <a:lstStyle>
            <a:lvl1pPr>
              <a:defRPr b="0" i="0">
                <a:solidFill>
                  <a:srgbClr val="7D5AA0"/>
                </a:solidFill>
                <a:latin typeface="Arial" panose="020B0604020202020204" pitchFamily="34" charset="0"/>
                <a:cs typeface="Arial" panose="020B0604020202020204" pitchFamily="34" charset="0"/>
              </a:defRPr>
            </a:lvl1pPr>
          </a:lstStyle>
          <a:p>
            <a:fld id="{F8773A58-715F-304A-AD36-6D76F1B87C3E}" type="datetime1">
              <a:rPr lang="fi-FI" smtClean="0"/>
              <a:pPr/>
              <a:t>28.5.2026</a:t>
            </a:fld>
            <a:endParaRPr lang="fi-FI" dirty="0"/>
          </a:p>
        </p:txBody>
      </p:sp>
      <p:sp>
        <p:nvSpPr>
          <p:cNvPr id="6" name="Slide Number Placeholder 5">
            <a:extLst>
              <a:ext uri="{FF2B5EF4-FFF2-40B4-BE49-F238E27FC236}">
                <a16:creationId xmlns:a16="http://schemas.microsoft.com/office/drawing/2014/main" id="{823C13CA-9F97-2547-9F43-427B9CD29678}"/>
              </a:ext>
            </a:extLst>
          </p:cNvPr>
          <p:cNvSpPr>
            <a:spLocks noGrp="1"/>
          </p:cNvSpPr>
          <p:nvPr>
            <p:ph type="sldNum" sz="quarter" idx="12"/>
          </p:nvPr>
        </p:nvSpPr>
        <p:spPr>
          <a:xfrm>
            <a:off x="8455742" y="6356350"/>
            <a:ext cx="2743200" cy="365125"/>
          </a:xfrm>
        </p:spPr>
        <p:txBody>
          <a:bodyPr/>
          <a:lstStyle>
            <a:lvl1pPr>
              <a:defRPr b="0" i="0">
                <a:solidFill>
                  <a:srgbClr val="7D5AA0"/>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pic>
        <p:nvPicPr>
          <p:cNvPr id="7" name="Graphic 6">
            <a:extLst>
              <a:ext uri="{FF2B5EF4-FFF2-40B4-BE49-F238E27FC236}">
                <a16:creationId xmlns:a16="http://schemas.microsoft.com/office/drawing/2014/main" id="{9CA1DB5A-AB91-A443-9F77-47BF49E982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2412394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rgbClr val="E5F5E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1E8EA-F28C-6D49-BCF9-93E196D2C82B}"/>
              </a:ext>
            </a:extLst>
          </p:cNvPr>
          <p:cNvSpPr>
            <a:spLocks noGrp="1"/>
          </p:cNvSpPr>
          <p:nvPr>
            <p:ph type="title"/>
          </p:nvPr>
        </p:nvSpPr>
        <p:spPr>
          <a:xfrm>
            <a:off x="511277" y="291052"/>
            <a:ext cx="10687665" cy="1213284"/>
          </a:xfrm>
        </p:spPr>
        <p:txBody>
          <a:bodyPr>
            <a:normAutofit/>
          </a:bodyPr>
          <a:lstStyle>
            <a:lvl1pPr>
              <a:defRPr sz="4000" b="1" i="0">
                <a:solidFill>
                  <a:srgbClr val="00A05A"/>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616308AB-9BB4-5646-8C6C-B0B403A40462}"/>
              </a:ext>
            </a:extLst>
          </p:cNvPr>
          <p:cNvSpPr>
            <a:spLocks noGrp="1"/>
          </p:cNvSpPr>
          <p:nvPr>
            <p:ph idx="1"/>
          </p:nvPr>
        </p:nvSpPr>
        <p:spPr>
          <a:xfrm>
            <a:off x="511277" y="1622323"/>
            <a:ext cx="10687665" cy="4554640"/>
          </a:xfrm>
        </p:spPr>
        <p:txBody>
          <a:bodyPr/>
          <a:lstStyle>
            <a:lvl1pPr>
              <a:lnSpc>
                <a:spcPct val="100000"/>
              </a:lnSpc>
              <a:defRPr sz="2400">
                <a:solidFill>
                  <a:srgbClr val="324141"/>
                </a:solidFill>
                <a:latin typeface="Arial" panose="020B0604020202020204" pitchFamily="34" charset="0"/>
                <a:cs typeface="Arial" panose="020B0604020202020204" pitchFamily="34" charset="0"/>
              </a:defRPr>
            </a:lvl1pPr>
            <a:lvl2pPr>
              <a:lnSpc>
                <a:spcPct val="100000"/>
              </a:lnSpc>
              <a:defRPr sz="2000">
                <a:solidFill>
                  <a:srgbClr val="324141"/>
                </a:solidFill>
                <a:latin typeface="Arial" panose="020B0604020202020204" pitchFamily="34" charset="0"/>
                <a:cs typeface="Arial" panose="020B0604020202020204" pitchFamily="34" charset="0"/>
              </a:defRPr>
            </a:lvl2pPr>
            <a:lvl3pPr>
              <a:lnSpc>
                <a:spcPct val="100000"/>
              </a:lnSpc>
              <a:defRPr sz="1800">
                <a:solidFill>
                  <a:srgbClr val="324141"/>
                </a:solidFill>
                <a:latin typeface="Arial" panose="020B0604020202020204" pitchFamily="34" charset="0"/>
                <a:cs typeface="Arial" panose="020B0604020202020204" pitchFamily="34" charset="0"/>
              </a:defRPr>
            </a:lvl3pPr>
            <a:lvl4pPr>
              <a:lnSpc>
                <a:spcPct val="100000"/>
              </a:lnSpc>
              <a:defRPr sz="1400">
                <a:solidFill>
                  <a:srgbClr val="324141"/>
                </a:solidFill>
                <a:latin typeface="Arial" panose="020B0604020202020204" pitchFamily="34" charset="0"/>
                <a:cs typeface="Arial" panose="020B0604020202020204" pitchFamily="34" charset="0"/>
              </a:defRPr>
            </a:lvl4pPr>
            <a:lvl5pPr>
              <a:lnSpc>
                <a:spcPct val="100000"/>
              </a:lnSpc>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a:extLst>
              <a:ext uri="{FF2B5EF4-FFF2-40B4-BE49-F238E27FC236}">
                <a16:creationId xmlns:a16="http://schemas.microsoft.com/office/drawing/2014/main" id="{8C4AD6D8-A93D-5743-8E45-E6024EE15130}"/>
              </a:ext>
            </a:extLst>
          </p:cNvPr>
          <p:cNvSpPr>
            <a:spLocks noGrp="1"/>
          </p:cNvSpPr>
          <p:nvPr>
            <p:ph type="dt" sz="half" idx="10"/>
          </p:nvPr>
        </p:nvSpPr>
        <p:spPr>
          <a:xfrm>
            <a:off x="511277" y="6356350"/>
            <a:ext cx="2743200" cy="365125"/>
          </a:xfrm>
        </p:spPr>
        <p:txBody>
          <a:bodyPr/>
          <a:lstStyle>
            <a:lvl1pPr>
              <a:defRPr b="0" i="0">
                <a:solidFill>
                  <a:srgbClr val="00A05A"/>
                </a:solidFill>
                <a:latin typeface="Arial" panose="020B0604020202020204" pitchFamily="34" charset="0"/>
                <a:cs typeface="Arial" panose="020B0604020202020204" pitchFamily="34" charset="0"/>
              </a:defRPr>
            </a:lvl1pPr>
          </a:lstStyle>
          <a:p>
            <a:fld id="{F8773A58-715F-304A-AD36-6D76F1B87C3E}" type="datetime1">
              <a:rPr lang="fi-FI" smtClean="0"/>
              <a:pPr/>
              <a:t>28.5.2026</a:t>
            </a:fld>
            <a:endParaRPr lang="fi-FI" dirty="0"/>
          </a:p>
        </p:txBody>
      </p:sp>
      <p:sp>
        <p:nvSpPr>
          <p:cNvPr id="6" name="Slide Number Placeholder 5">
            <a:extLst>
              <a:ext uri="{FF2B5EF4-FFF2-40B4-BE49-F238E27FC236}">
                <a16:creationId xmlns:a16="http://schemas.microsoft.com/office/drawing/2014/main" id="{823C13CA-9F97-2547-9F43-427B9CD29678}"/>
              </a:ext>
            </a:extLst>
          </p:cNvPr>
          <p:cNvSpPr>
            <a:spLocks noGrp="1"/>
          </p:cNvSpPr>
          <p:nvPr>
            <p:ph type="sldNum" sz="quarter" idx="12"/>
          </p:nvPr>
        </p:nvSpPr>
        <p:spPr>
          <a:xfrm>
            <a:off x="8455742" y="6356350"/>
            <a:ext cx="2743200" cy="365125"/>
          </a:xfrm>
        </p:spPr>
        <p:txBody>
          <a:bodyPr/>
          <a:lstStyle>
            <a:lvl1pPr>
              <a:defRPr b="0" i="0">
                <a:solidFill>
                  <a:srgbClr val="00A05A"/>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pic>
        <p:nvPicPr>
          <p:cNvPr id="7" name="Graphic 6">
            <a:extLst>
              <a:ext uri="{FF2B5EF4-FFF2-40B4-BE49-F238E27FC236}">
                <a16:creationId xmlns:a16="http://schemas.microsoft.com/office/drawing/2014/main" id="{9CA1DB5A-AB91-A443-9F77-47BF49E982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3073184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Brown">
    <p:bg>
      <p:bgPr>
        <a:solidFill>
          <a:srgbClr val="F6F3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7455-62C7-AF47-99D2-0B4C116E25EB}"/>
              </a:ext>
            </a:extLst>
          </p:cNvPr>
          <p:cNvSpPr>
            <a:spLocks noGrp="1"/>
          </p:cNvSpPr>
          <p:nvPr>
            <p:ph type="title"/>
          </p:nvPr>
        </p:nvSpPr>
        <p:spPr>
          <a:xfrm>
            <a:off x="511277" y="291053"/>
            <a:ext cx="10515600" cy="1216014"/>
          </a:xfrm>
        </p:spPr>
        <p:txBody>
          <a:bodyPr>
            <a:normAutofit/>
          </a:bodyPr>
          <a:lstStyle>
            <a:lvl1pPr>
              <a:defRPr sz="4000" b="1" i="0">
                <a:solidFill>
                  <a:srgbClr val="AA8C69"/>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84A27268-CB42-3340-913C-B0DE9D6186E6}"/>
              </a:ext>
            </a:extLst>
          </p:cNvPr>
          <p:cNvSpPr>
            <a:spLocks noGrp="1"/>
          </p:cNvSpPr>
          <p:nvPr>
            <p:ph sz="half" idx="1"/>
          </p:nvPr>
        </p:nvSpPr>
        <p:spPr>
          <a:xfrm>
            <a:off x="511277" y="1603184"/>
            <a:ext cx="5181600" cy="4432840"/>
          </a:xfrm>
          <a:solidFill>
            <a:schemeClr val="bg1"/>
          </a:solidFill>
          <a:ln w="3175">
            <a:solidFill>
              <a:srgbClr val="AA8C69">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A4CE8A97-2BC9-C24C-91C3-3041B5CA93E1}"/>
              </a:ext>
            </a:extLst>
          </p:cNvPr>
          <p:cNvSpPr>
            <a:spLocks noGrp="1"/>
          </p:cNvSpPr>
          <p:nvPr>
            <p:ph type="dt" sz="half" idx="10"/>
          </p:nvPr>
        </p:nvSpPr>
        <p:spPr>
          <a:xfrm>
            <a:off x="511277" y="6356350"/>
            <a:ext cx="2743200" cy="365125"/>
          </a:xfrm>
        </p:spPr>
        <p:txBody>
          <a:bodyPr/>
          <a:lstStyle>
            <a:lvl1pPr>
              <a:defRPr>
                <a:solidFill>
                  <a:srgbClr val="AA8C69"/>
                </a:solidFill>
                <a:latin typeface="Arial" panose="020B0604020202020204" pitchFamily="34" charset="0"/>
                <a:cs typeface="Arial" panose="020B0604020202020204" pitchFamily="34" charset="0"/>
              </a:defRPr>
            </a:lvl1pPr>
          </a:lstStyle>
          <a:p>
            <a:fld id="{8B5D4D05-3839-364A-913E-5BB730B4A712}" type="datetime1">
              <a:rPr lang="fi-FI" smtClean="0"/>
              <a:t>28.5.2026</a:t>
            </a:fld>
            <a:endParaRPr lang="fi-FI" dirty="0"/>
          </a:p>
        </p:txBody>
      </p:sp>
      <p:sp>
        <p:nvSpPr>
          <p:cNvPr id="7" name="Slide Number Placeholder 6">
            <a:extLst>
              <a:ext uri="{FF2B5EF4-FFF2-40B4-BE49-F238E27FC236}">
                <a16:creationId xmlns:a16="http://schemas.microsoft.com/office/drawing/2014/main" id="{40EF422C-37F4-FC4F-B531-AB63AF7580FB}"/>
              </a:ext>
            </a:extLst>
          </p:cNvPr>
          <p:cNvSpPr>
            <a:spLocks noGrp="1"/>
          </p:cNvSpPr>
          <p:nvPr>
            <p:ph type="sldNum" sz="quarter" idx="12"/>
          </p:nvPr>
        </p:nvSpPr>
        <p:spPr>
          <a:xfrm>
            <a:off x="8283677" y="6356350"/>
            <a:ext cx="2743200" cy="365125"/>
          </a:xfrm>
        </p:spPr>
        <p:txBody>
          <a:bodyPr/>
          <a:lstStyle>
            <a:lvl1pPr>
              <a:defRPr>
                <a:solidFill>
                  <a:srgbClr val="AA8C69"/>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sp>
        <p:nvSpPr>
          <p:cNvPr id="10" name="Content Placeholder 2">
            <a:extLst>
              <a:ext uri="{FF2B5EF4-FFF2-40B4-BE49-F238E27FC236}">
                <a16:creationId xmlns:a16="http://schemas.microsoft.com/office/drawing/2014/main" id="{B4D1B3D1-F206-E846-9441-859F5894E089}"/>
              </a:ext>
            </a:extLst>
          </p:cNvPr>
          <p:cNvSpPr>
            <a:spLocks noGrp="1"/>
          </p:cNvSpPr>
          <p:nvPr>
            <p:ph sz="half" idx="13"/>
          </p:nvPr>
        </p:nvSpPr>
        <p:spPr>
          <a:xfrm>
            <a:off x="5845277" y="1603184"/>
            <a:ext cx="5181600" cy="4432840"/>
          </a:xfrm>
          <a:solidFill>
            <a:schemeClr val="bg1"/>
          </a:solidFill>
          <a:ln w="3175">
            <a:solidFill>
              <a:srgbClr val="AA8C69">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pic>
        <p:nvPicPr>
          <p:cNvPr id="11" name="Graphic 10">
            <a:extLst>
              <a:ext uri="{FF2B5EF4-FFF2-40B4-BE49-F238E27FC236}">
                <a16:creationId xmlns:a16="http://schemas.microsoft.com/office/drawing/2014/main" id="{389E817C-3D27-FB4F-B4A0-5480660D30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1816064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Orange">
    <p:bg>
      <p:bgPr>
        <a:solidFill>
          <a:srgbClr val="FDF0E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7455-62C7-AF47-99D2-0B4C116E25EB}"/>
              </a:ext>
            </a:extLst>
          </p:cNvPr>
          <p:cNvSpPr>
            <a:spLocks noGrp="1"/>
          </p:cNvSpPr>
          <p:nvPr>
            <p:ph type="title"/>
          </p:nvPr>
        </p:nvSpPr>
        <p:spPr>
          <a:xfrm>
            <a:off x="511277" y="291053"/>
            <a:ext cx="10515600" cy="1216014"/>
          </a:xfrm>
        </p:spPr>
        <p:txBody>
          <a:bodyPr>
            <a:normAutofit/>
          </a:bodyPr>
          <a:lstStyle>
            <a:lvl1pPr>
              <a:defRPr sz="4000" b="1" i="0">
                <a:solidFill>
                  <a:srgbClr val="EB6932"/>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84A27268-CB42-3340-913C-B0DE9D6186E6}"/>
              </a:ext>
            </a:extLst>
          </p:cNvPr>
          <p:cNvSpPr>
            <a:spLocks noGrp="1"/>
          </p:cNvSpPr>
          <p:nvPr>
            <p:ph sz="half" idx="1"/>
          </p:nvPr>
        </p:nvSpPr>
        <p:spPr>
          <a:xfrm>
            <a:off x="511277" y="1603184"/>
            <a:ext cx="5181600" cy="4432840"/>
          </a:xfrm>
          <a:solidFill>
            <a:schemeClr val="bg1"/>
          </a:solidFill>
          <a:ln w="3175">
            <a:solidFill>
              <a:srgbClr val="EB6932">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A4CE8A97-2BC9-C24C-91C3-3041B5CA93E1}"/>
              </a:ext>
            </a:extLst>
          </p:cNvPr>
          <p:cNvSpPr>
            <a:spLocks noGrp="1"/>
          </p:cNvSpPr>
          <p:nvPr>
            <p:ph type="dt" sz="half" idx="10"/>
          </p:nvPr>
        </p:nvSpPr>
        <p:spPr>
          <a:xfrm>
            <a:off x="511277" y="6356350"/>
            <a:ext cx="2743200" cy="365125"/>
          </a:xfrm>
        </p:spPr>
        <p:txBody>
          <a:bodyPr/>
          <a:lstStyle>
            <a:lvl1pPr>
              <a:defRPr>
                <a:solidFill>
                  <a:srgbClr val="EB6932"/>
                </a:solidFill>
                <a:latin typeface="Arial" panose="020B0604020202020204" pitchFamily="34" charset="0"/>
                <a:cs typeface="Arial" panose="020B0604020202020204" pitchFamily="34" charset="0"/>
              </a:defRPr>
            </a:lvl1pPr>
          </a:lstStyle>
          <a:p>
            <a:fld id="{DE4836DC-B1FA-5B4B-B8EA-D2B4151DE68A}" type="datetime1">
              <a:rPr lang="fi-FI" smtClean="0"/>
              <a:t>28.5.2026</a:t>
            </a:fld>
            <a:endParaRPr lang="fi-FI" dirty="0"/>
          </a:p>
        </p:txBody>
      </p:sp>
      <p:sp>
        <p:nvSpPr>
          <p:cNvPr id="7" name="Slide Number Placeholder 6">
            <a:extLst>
              <a:ext uri="{FF2B5EF4-FFF2-40B4-BE49-F238E27FC236}">
                <a16:creationId xmlns:a16="http://schemas.microsoft.com/office/drawing/2014/main" id="{40EF422C-37F4-FC4F-B531-AB63AF7580FB}"/>
              </a:ext>
            </a:extLst>
          </p:cNvPr>
          <p:cNvSpPr>
            <a:spLocks noGrp="1"/>
          </p:cNvSpPr>
          <p:nvPr>
            <p:ph type="sldNum" sz="quarter" idx="12"/>
          </p:nvPr>
        </p:nvSpPr>
        <p:spPr>
          <a:xfrm>
            <a:off x="8283677" y="6356350"/>
            <a:ext cx="2743200" cy="365125"/>
          </a:xfrm>
        </p:spPr>
        <p:txBody>
          <a:bodyPr/>
          <a:lstStyle>
            <a:lvl1pPr>
              <a:defRPr>
                <a:solidFill>
                  <a:srgbClr val="EB6932"/>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sp>
        <p:nvSpPr>
          <p:cNvPr id="10" name="Content Placeholder 2">
            <a:extLst>
              <a:ext uri="{FF2B5EF4-FFF2-40B4-BE49-F238E27FC236}">
                <a16:creationId xmlns:a16="http://schemas.microsoft.com/office/drawing/2014/main" id="{B4D1B3D1-F206-E846-9441-859F5894E089}"/>
              </a:ext>
            </a:extLst>
          </p:cNvPr>
          <p:cNvSpPr>
            <a:spLocks noGrp="1"/>
          </p:cNvSpPr>
          <p:nvPr>
            <p:ph sz="half" idx="13"/>
          </p:nvPr>
        </p:nvSpPr>
        <p:spPr>
          <a:xfrm>
            <a:off x="5845277" y="1603184"/>
            <a:ext cx="5181600" cy="4432840"/>
          </a:xfrm>
          <a:solidFill>
            <a:schemeClr val="bg1"/>
          </a:solidFill>
          <a:ln w="3175">
            <a:solidFill>
              <a:srgbClr val="EB6932">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pic>
        <p:nvPicPr>
          <p:cNvPr id="9" name="Graphic 8">
            <a:extLst>
              <a:ext uri="{FF2B5EF4-FFF2-40B4-BE49-F238E27FC236}">
                <a16:creationId xmlns:a16="http://schemas.microsoft.com/office/drawing/2014/main" id="{37E9A517-4ED2-E34A-8076-FC255B1694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187885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Teal">
    <p:bg>
      <p:bgPr>
        <a:solidFill>
          <a:srgbClr val="E5F5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7455-62C7-AF47-99D2-0B4C116E25EB}"/>
              </a:ext>
            </a:extLst>
          </p:cNvPr>
          <p:cNvSpPr>
            <a:spLocks noGrp="1"/>
          </p:cNvSpPr>
          <p:nvPr>
            <p:ph type="title"/>
          </p:nvPr>
        </p:nvSpPr>
        <p:spPr>
          <a:xfrm>
            <a:off x="511277" y="291053"/>
            <a:ext cx="10515600" cy="1216014"/>
          </a:xfrm>
        </p:spPr>
        <p:txBody>
          <a:bodyPr>
            <a:normAutofit/>
          </a:bodyPr>
          <a:lstStyle>
            <a:lvl1pPr>
              <a:defRPr sz="4000" b="1" i="0">
                <a:solidFill>
                  <a:srgbClr val="009BA0"/>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84A27268-CB42-3340-913C-B0DE9D6186E6}"/>
              </a:ext>
            </a:extLst>
          </p:cNvPr>
          <p:cNvSpPr>
            <a:spLocks noGrp="1"/>
          </p:cNvSpPr>
          <p:nvPr>
            <p:ph sz="half" idx="1"/>
          </p:nvPr>
        </p:nvSpPr>
        <p:spPr>
          <a:xfrm>
            <a:off x="511277" y="1603184"/>
            <a:ext cx="5181600" cy="4432840"/>
          </a:xfrm>
          <a:solidFill>
            <a:schemeClr val="bg1"/>
          </a:solidFill>
          <a:ln w="3175">
            <a:solidFill>
              <a:srgbClr val="009BA0">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A4CE8A97-2BC9-C24C-91C3-3041B5CA93E1}"/>
              </a:ext>
            </a:extLst>
          </p:cNvPr>
          <p:cNvSpPr>
            <a:spLocks noGrp="1"/>
          </p:cNvSpPr>
          <p:nvPr>
            <p:ph type="dt" sz="half" idx="10"/>
          </p:nvPr>
        </p:nvSpPr>
        <p:spPr>
          <a:xfrm>
            <a:off x="511277" y="6356350"/>
            <a:ext cx="2743200" cy="365125"/>
          </a:xfrm>
        </p:spPr>
        <p:txBody>
          <a:bodyPr/>
          <a:lstStyle>
            <a:lvl1pPr>
              <a:defRPr>
                <a:solidFill>
                  <a:srgbClr val="009BA0"/>
                </a:solidFill>
                <a:latin typeface="Arial" panose="020B0604020202020204" pitchFamily="34" charset="0"/>
                <a:cs typeface="Arial" panose="020B0604020202020204" pitchFamily="34" charset="0"/>
              </a:defRPr>
            </a:lvl1pPr>
          </a:lstStyle>
          <a:p>
            <a:fld id="{DE4836DC-B1FA-5B4B-B8EA-D2B4151DE68A}" type="datetime1">
              <a:rPr lang="fi-FI" smtClean="0"/>
              <a:pPr/>
              <a:t>28.5.2026</a:t>
            </a:fld>
            <a:endParaRPr lang="fi-FI" dirty="0"/>
          </a:p>
        </p:txBody>
      </p:sp>
      <p:sp>
        <p:nvSpPr>
          <p:cNvPr id="7" name="Slide Number Placeholder 6">
            <a:extLst>
              <a:ext uri="{FF2B5EF4-FFF2-40B4-BE49-F238E27FC236}">
                <a16:creationId xmlns:a16="http://schemas.microsoft.com/office/drawing/2014/main" id="{40EF422C-37F4-FC4F-B531-AB63AF7580FB}"/>
              </a:ext>
            </a:extLst>
          </p:cNvPr>
          <p:cNvSpPr>
            <a:spLocks noGrp="1"/>
          </p:cNvSpPr>
          <p:nvPr>
            <p:ph type="sldNum" sz="quarter" idx="12"/>
          </p:nvPr>
        </p:nvSpPr>
        <p:spPr>
          <a:xfrm>
            <a:off x="8283677" y="6356350"/>
            <a:ext cx="2743200" cy="365125"/>
          </a:xfrm>
        </p:spPr>
        <p:txBody>
          <a:bodyPr/>
          <a:lstStyle>
            <a:lvl1pPr>
              <a:defRPr>
                <a:solidFill>
                  <a:srgbClr val="009BA0"/>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sp>
        <p:nvSpPr>
          <p:cNvPr id="10" name="Content Placeholder 2">
            <a:extLst>
              <a:ext uri="{FF2B5EF4-FFF2-40B4-BE49-F238E27FC236}">
                <a16:creationId xmlns:a16="http://schemas.microsoft.com/office/drawing/2014/main" id="{B4D1B3D1-F206-E846-9441-859F5894E089}"/>
              </a:ext>
            </a:extLst>
          </p:cNvPr>
          <p:cNvSpPr>
            <a:spLocks noGrp="1"/>
          </p:cNvSpPr>
          <p:nvPr>
            <p:ph sz="half" idx="13"/>
          </p:nvPr>
        </p:nvSpPr>
        <p:spPr>
          <a:xfrm>
            <a:off x="5845277" y="1603184"/>
            <a:ext cx="5181600" cy="4432840"/>
          </a:xfrm>
          <a:solidFill>
            <a:schemeClr val="bg1"/>
          </a:solidFill>
          <a:ln w="3175">
            <a:solidFill>
              <a:srgbClr val="009BA0">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pic>
        <p:nvPicPr>
          <p:cNvPr id="9" name="Graphic 8">
            <a:extLst>
              <a:ext uri="{FF2B5EF4-FFF2-40B4-BE49-F238E27FC236}">
                <a16:creationId xmlns:a16="http://schemas.microsoft.com/office/drawing/2014/main" id="{37E9A517-4ED2-E34A-8076-FC255B1694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1141691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Violet">
    <p:bg>
      <p:bgPr>
        <a:solidFill>
          <a:srgbClr val="F2EEF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7455-62C7-AF47-99D2-0B4C116E25EB}"/>
              </a:ext>
            </a:extLst>
          </p:cNvPr>
          <p:cNvSpPr>
            <a:spLocks noGrp="1"/>
          </p:cNvSpPr>
          <p:nvPr>
            <p:ph type="title"/>
          </p:nvPr>
        </p:nvSpPr>
        <p:spPr>
          <a:xfrm>
            <a:off x="511277" y="291053"/>
            <a:ext cx="10515600" cy="1216014"/>
          </a:xfrm>
        </p:spPr>
        <p:txBody>
          <a:bodyPr>
            <a:normAutofit/>
          </a:bodyPr>
          <a:lstStyle>
            <a:lvl1pPr>
              <a:defRPr sz="4000" b="1" i="0">
                <a:solidFill>
                  <a:srgbClr val="7D5AA0"/>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84A27268-CB42-3340-913C-B0DE9D6186E6}"/>
              </a:ext>
            </a:extLst>
          </p:cNvPr>
          <p:cNvSpPr>
            <a:spLocks noGrp="1"/>
          </p:cNvSpPr>
          <p:nvPr>
            <p:ph sz="half" idx="1"/>
          </p:nvPr>
        </p:nvSpPr>
        <p:spPr>
          <a:xfrm>
            <a:off x="511277" y="1603184"/>
            <a:ext cx="5181600" cy="4432840"/>
          </a:xfrm>
          <a:solidFill>
            <a:schemeClr val="bg1"/>
          </a:solidFill>
          <a:ln w="3175">
            <a:solidFill>
              <a:srgbClr val="7D5AA0">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A4CE8A97-2BC9-C24C-91C3-3041B5CA93E1}"/>
              </a:ext>
            </a:extLst>
          </p:cNvPr>
          <p:cNvSpPr>
            <a:spLocks noGrp="1"/>
          </p:cNvSpPr>
          <p:nvPr>
            <p:ph type="dt" sz="half" idx="10"/>
          </p:nvPr>
        </p:nvSpPr>
        <p:spPr>
          <a:xfrm>
            <a:off x="511277" y="6356350"/>
            <a:ext cx="2743200" cy="365125"/>
          </a:xfrm>
        </p:spPr>
        <p:txBody>
          <a:bodyPr/>
          <a:lstStyle>
            <a:lvl1pPr>
              <a:defRPr>
                <a:solidFill>
                  <a:srgbClr val="7D5AA0"/>
                </a:solidFill>
                <a:latin typeface="Arial" panose="020B0604020202020204" pitchFamily="34" charset="0"/>
                <a:cs typeface="Arial" panose="020B0604020202020204" pitchFamily="34" charset="0"/>
              </a:defRPr>
            </a:lvl1pPr>
          </a:lstStyle>
          <a:p>
            <a:fld id="{DE4836DC-B1FA-5B4B-B8EA-D2B4151DE68A}" type="datetime1">
              <a:rPr lang="fi-FI" smtClean="0"/>
              <a:pPr/>
              <a:t>28.5.2026</a:t>
            </a:fld>
            <a:endParaRPr lang="fi-FI" dirty="0"/>
          </a:p>
        </p:txBody>
      </p:sp>
      <p:sp>
        <p:nvSpPr>
          <p:cNvPr id="7" name="Slide Number Placeholder 6">
            <a:extLst>
              <a:ext uri="{FF2B5EF4-FFF2-40B4-BE49-F238E27FC236}">
                <a16:creationId xmlns:a16="http://schemas.microsoft.com/office/drawing/2014/main" id="{40EF422C-37F4-FC4F-B531-AB63AF7580FB}"/>
              </a:ext>
            </a:extLst>
          </p:cNvPr>
          <p:cNvSpPr>
            <a:spLocks noGrp="1"/>
          </p:cNvSpPr>
          <p:nvPr>
            <p:ph type="sldNum" sz="quarter" idx="12"/>
          </p:nvPr>
        </p:nvSpPr>
        <p:spPr>
          <a:xfrm>
            <a:off x="8283677" y="6356350"/>
            <a:ext cx="2743200" cy="365125"/>
          </a:xfrm>
        </p:spPr>
        <p:txBody>
          <a:bodyPr/>
          <a:lstStyle>
            <a:lvl1pPr>
              <a:defRPr>
                <a:solidFill>
                  <a:srgbClr val="7D5AA0"/>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sp>
        <p:nvSpPr>
          <p:cNvPr id="10" name="Content Placeholder 2">
            <a:extLst>
              <a:ext uri="{FF2B5EF4-FFF2-40B4-BE49-F238E27FC236}">
                <a16:creationId xmlns:a16="http://schemas.microsoft.com/office/drawing/2014/main" id="{B4D1B3D1-F206-E846-9441-859F5894E089}"/>
              </a:ext>
            </a:extLst>
          </p:cNvPr>
          <p:cNvSpPr>
            <a:spLocks noGrp="1"/>
          </p:cNvSpPr>
          <p:nvPr>
            <p:ph sz="half" idx="13"/>
          </p:nvPr>
        </p:nvSpPr>
        <p:spPr>
          <a:xfrm>
            <a:off x="5845277" y="1603184"/>
            <a:ext cx="5181600" cy="4432840"/>
          </a:xfrm>
          <a:solidFill>
            <a:schemeClr val="bg1"/>
          </a:solidFill>
          <a:ln w="3175">
            <a:solidFill>
              <a:srgbClr val="7D5AA0">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pic>
        <p:nvPicPr>
          <p:cNvPr id="9" name="Graphic 8">
            <a:extLst>
              <a:ext uri="{FF2B5EF4-FFF2-40B4-BE49-F238E27FC236}">
                <a16:creationId xmlns:a16="http://schemas.microsoft.com/office/drawing/2014/main" id="{37E9A517-4ED2-E34A-8076-FC255B1694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1662945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Green">
    <p:bg>
      <p:bgPr>
        <a:solidFill>
          <a:srgbClr val="E5F5E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7455-62C7-AF47-99D2-0B4C116E25EB}"/>
              </a:ext>
            </a:extLst>
          </p:cNvPr>
          <p:cNvSpPr>
            <a:spLocks noGrp="1"/>
          </p:cNvSpPr>
          <p:nvPr>
            <p:ph type="title"/>
          </p:nvPr>
        </p:nvSpPr>
        <p:spPr>
          <a:xfrm>
            <a:off x="511277" y="291053"/>
            <a:ext cx="10515600" cy="1216014"/>
          </a:xfrm>
        </p:spPr>
        <p:txBody>
          <a:bodyPr>
            <a:normAutofit/>
          </a:bodyPr>
          <a:lstStyle>
            <a:lvl1pPr>
              <a:defRPr sz="4000" b="1" i="0">
                <a:solidFill>
                  <a:srgbClr val="00A05A"/>
                </a:solidFill>
                <a:latin typeface="Arial" panose="020B0604020202020204" pitchFamily="34" charset="0"/>
                <a:cs typeface="Arial" panose="020B0604020202020204" pitchFamily="34" charset="0"/>
              </a:defRPr>
            </a:lvl1pPr>
          </a:lstStyle>
          <a:p>
            <a:r>
              <a:rPr lang="en-US" dirty="0"/>
              <a:t>Click to edit Master title style</a:t>
            </a:r>
            <a:endParaRPr lang="fi-FI" dirty="0"/>
          </a:p>
        </p:txBody>
      </p:sp>
      <p:sp>
        <p:nvSpPr>
          <p:cNvPr id="3" name="Content Placeholder 2">
            <a:extLst>
              <a:ext uri="{FF2B5EF4-FFF2-40B4-BE49-F238E27FC236}">
                <a16:creationId xmlns:a16="http://schemas.microsoft.com/office/drawing/2014/main" id="{84A27268-CB42-3340-913C-B0DE9D6186E6}"/>
              </a:ext>
            </a:extLst>
          </p:cNvPr>
          <p:cNvSpPr>
            <a:spLocks noGrp="1"/>
          </p:cNvSpPr>
          <p:nvPr>
            <p:ph sz="half" idx="1"/>
          </p:nvPr>
        </p:nvSpPr>
        <p:spPr>
          <a:xfrm>
            <a:off x="511277" y="1603184"/>
            <a:ext cx="5181600" cy="4432840"/>
          </a:xfrm>
          <a:solidFill>
            <a:schemeClr val="bg1"/>
          </a:solidFill>
          <a:ln w="3175">
            <a:solidFill>
              <a:srgbClr val="00A05A">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Date Placeholder 4">
            <a:extLst>
              <a:ext uri="{FF2B5EF4-FFF2-40B4-BE49-F238E27FC236}">
                <a16:creationId xmlns:a16="http://schemas.microsoft.com/office/drawing/2014/main" id="{A4CE8A97-2BC9-C24C-91C3-3041B5CA93E1}"/>
              </a:ext>
            </a:extLst>
          </p:cNvPr>
          <p:cNvSpPr>
            <a:spLocks noGrp="1"/>
          </p:cNvSpPr>
          <p:nvPr>
            <p:ph type="dt" sz="half" idx="10"/>
          </p:nvPr>
        </p:nvSpPr>
        <p:spPr>
          <a:xfrm>
            <a:off x="511277" y="6356350"/>
            <a:ext cx="2743200" cy="365125"/>
          </a:xfrm>
        </p:spPr>
        <p:txBody>
          <a:bodyPr/>
          <a:lstStyle>
            <a:lvl1pPr>
              <a:defRPr>
                <a:solidFill>
                  <a:srgbClr val="00A05A"/>
                </a:solidFill>
                <a:latin typeface="Arial" panose="020B0604020202020204" pitchFamily="34" charset="0"/>
                <a:cs typeface="Arial" panose="020B0604020202020204" pitchFamily="34" charset="0"/>
              </a:defRPr>
            </a:lvl1pPr>
          </a:lstStyle>
          <a:p>
            <a:fld id="{DE4836DC-B1FA-5B4B-B8EA-D2B4151DE68A}" type="datetime1">
              <a:rPr lang="fi-FI" smtClean="0"/>
              <a:pPr/>
              <a:t>28.5.2026</a:t>
            </a:fld>
            <a:endParaRPr lang="fi-FI" dirty="0"/>
          </a:p>
        </p:txBody>
      </p:sp>
      <p:sp>
        <p:nvSpPr>
          <p:cNvPr id="7" name="Slide Number Placeholder 6">
            <a:extLst>
              <a:ext uri="{FF2B5EF4-FFF2-40B4-BE49-F238E27FC236}">
                <a16:creationId xmlns:a16="http://schemas.microsoft.com/office/drawing/2014/main" id="{40EF422C-37F4-FC4F-B531-AB63AF7580FB}"/>
              </a:ext>
            </a:extLst>
          </p:cNvPr>
          <p:cNvSpPr>
            <a:spLocks noGrp="1"/>
          </p:cNvSpPr>
          <p:nvPr>
            <p:ph type="sldNum" sz="quarter" idx="12"/>
          </p:nvPr>
        </p:nvSpPr>
        <p:spPr>
          <a:xfrm>
            <a:off x="8283677" y="6356350"/>
            <a:ext cx="2743200" cy="365125"/>
          </a:xfrm>
        </p:spPr>
        <p:txBody>
          <a:bodyPr/>
          <a:lstStyle>
            <a:lvl1pPr>
              <a:defRPr>
                <a:solidFill>
                  <a:srgbClr val="00A05A"/>
                </a:solidFill>
                <a:latin typeface="Arial" panose="020B0604020202020204" pitchFamily="34" charset="0"/>
                <a:cs typeface="Arial" panose="020B0604020202020204" pitchFamily="34" charset="0"/>
              </a:defRPr>
            </a:lvl1pPr>
          </a:lstStyle>
          <a:p>
            <a:fld id="{C54C6360-C169-824F-97C0-4D525D863182}" type="slidenum">
              <a:rPr lang="fi-FI" smtClean="0"/>
              <a:pPr/>
              <a:t>‹#›</a:t>
            </a:fld>
            <a:endParaRPr lang="fi-FI" dirty="0"/>
          </a:p>
        </p:txBody>
      </p:sp>
      <p:sp>
        <p:nvSpPr>
          <p:cNvPr id="10" name="Content Placeholder 2">
            <a:extLst>
              <a:ext uri="{FF2B5EF4-FFF2-40B4-BE49-F238E27FC236}">
                <a16:creationId xmlns:a16="http://schemas.microsoft.com/office/drawing/2014/main" id="{B4D1B3D1-F206-E846-9441-859F5894E089}"/>
              </a:ext>
            </a:extLst>
          </p:cNvPr>
          <p:cNvSpPr>
            <a:spLocks noGrp="1"/>
          </p:cNvSpPr>
          <p:nvPr>
            <p:ph sz="half" idx="13"/>
          </p:nvPr>
        </p:nvSpPr>
        <p:spPr>
          <a:xfrm>
            <a:off x="5845277" y="1603184"/>
            <a:ext cx="5181600" cy="4432840"/>
          </a:xfrm>
          <a:solidFill>
            <a:schemeClr val="bg1"/>
          </a:solidFill>
          <a:ln w="3175">
            <a:solidFill>
              <a:srgbClr val="00A05A">
                <a:alpha val="30000"/>
              </a:srgbClr>
            </a:solidFill>
          </a:ln>
        </p:spPr>
        <p:txBody>
          <a:bodyPr lIns="180000" tIns="216000" rIns="180000" bIns="216000"/>
          <a:lstStyle>
            <a:lvl1pPr>
              <a:defRPr sz="2000">
                <a:solidFill>
                  <a:srgbClr val="324141"/>
                </a:solidFill>
                <a:latin typeface="Arial" panose="020B0604020202020204" pitchFamily="34" charset="0"/>
                <a:cs typeface="Arial" panose="020B0604020202020204" pitchFamily="34" charset="0"/>
              </a:defRPr>
            </a:lvl1pPr>
            <a:lvl2pPr>
              <a:defRPr sz="1800">
                <a:solidFill>
                  <a:srgbClr val="324141"/>
                </a:solidFill>
                <a:latin typeface="Arial" panose="020B0604020202020204" pitchFamily="34" charset="0"/>
                <a:cs typeface="Arial" panose="020B0604020202020204" pitchFamily="34" charset="0"/>
              </a:defRPr>
            </a:lvl2pPr>
            <a:lvl3pPr>
              <a:defRPr sz="1400">
                <a:solidFill>
                  <a:srgbClr val="324141"/>
                </a:solidFill>
                <a:latin typeface="Arial" panose="020B0604020202020204" pitchFamily="34" charset="0"/>
                <a:cs typeface="Arial" panose="020B0604020202020204" pitchFamily="34" charset="0"/>
              </a:defRPr>
            </a:lvl3pPr>
            <a:lvl4pPr>
              <a:defRPr sz="1400">
                <a:solidFill>
                  <a:srgbClr val="324141"/>
                </a:solidFill>
                <a:latin typeface="Arial" panose="020B0604020202020204" pitchFamily="34" charset="0"/>
                <a:cs typeface="Arial" panose="020B0604020202020204" pitchFamily="34" charset="0"/>
              </a:defRPr>
            </a:lvl4pPr>
            <a:lvl5pPr>
              <a:defRPr sz="1400">
                <a:solidFill>
                  <a:srgbClr val="32414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pic>
        <p:nvPicPr>
          <p:cNvPr id="9" name="Graphic 8">
            <a:extLst>
              <a:ext uri="{FF2B5EF4-FFF2-40B4-BE49-F238E27FC236}">
                <a16:creationId xmlns:a16="http://schemas.microsoft.com/office/drawing/2014/main" id="{37E9A517-4ED2-E34A-8076-FC255B1694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43827" y="291052"/>
            <a:ext cx="563670" cy="760506"/>
          </a:xfrm>
          <a:prstGeom prst="rect">
            <a:avLst/>
          </a:prstGeom>
        </p:spPr>
      </p:pic>
    </p:spTree>
    <p:extLst>
      <p:ext uri="{BB962C8B-B14F-4D97-AF65-F5344CB8AC3E}">
        <p14:creationId xmlns:p14="http://schemas.microsoft.com/office/powerpoint/2010/main" val="3836729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d Slide Brown">
    <p:bg>
      <p:bgPr>
        <a:solidFill>
          <a:srgbClr val="F6F3F0"/>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E8DC4B4-7FDB-8E4E-9171-13CBB30B8B6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34905" y="2438401"/>
            <a:ext cx="5522190" cy="1619842"/>
          </a:xfrm>
          <a:prstGeom prst="rect">
            <a:avLst/>
          </a:prstGeom>
        </p:spPr>
      </p:pic>
    </p:spTree>
    <p:extLst>
      <p:ext uri="{BB962C8B-B14F-4D97-AF65-F5344CB8AC3E}">
        <p14:creationId xmlns:p14="http://schemas.microsoft.com/office/powerpoint/2010/main" val="2106515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nd Slide Orange">
    <p:bg>
      <p:bgPr>
        <a:solidFill>
          <a:srgbClr val="FDF0EA"/>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E8DC4B4-7FDB-8E4E-9171-13CBB30B8B6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334906" y="2438401"/>
            <a:ext cx="5522188" cy="1619842"/>
          </a:xfrm>
          <a:prstGeom prst="rect">
            <a:avLst/>
          </a:prstGeom>
        </p:spPr>
      </p:pic>
    </p:spTree>
    <p:extLst>
      <p:ext uri="{BB962C8B-B14F-4D97-AF65-F5344CB8AC3E}">
        <p14:creationId xmlns:p14="http://schemas.microsoft.com/office/powerpoint/2010/main" val="2455646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d Slide Teal">
    <p:bg>
      <p:bgPr>
        <a:solidFill>
          <a:srgbClr val="E5F5F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E8DC4B4-7FDB-8E4E-9171-13CBB30B8B6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334906" y="2438401"/>
            <a:ext cx="5522188" cy="1619841"/>
          </a:xfrm>
          <a:prstGeom prst="rect">
            <a:avLst/>
          </a:prstGeom>
        </p:spPr>
      </p:pic>
    </p:spTree>
    <p:extLst>
      <p:ext uri="{BB962C8B-B14F-4D97-AF65-F5344CB8AC3E}">
        <p14:creationId xmlns:p14="http://schemas.microsoft.com/office/powerpoint/2010/main" val="4262776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d Slide Violet">
    <p:bg>
      <p:bgPr>
        <a:solidFill>
          <a:srgbClr val="F2EEF5"/>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E8DC4B4-7FDB-8E4E-9171-13CBB30B8B6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334907" y="2438401"/>
            <a:ext cx="5522185" cy="1619841"/>
          </a:xfrm>
          <a:prstGeom prst="rect">
            <a:avLst/>
          </a:prstGeom>
        </p:spPr>
      </p:pic>
    </p:spTree>
    <p:extLst>
      <p:ext uri="{BB962C8B-B14F-4D97-AF65-F5344CB8AC3E}">
        <p14:creationId xmlns:p14="http://schemas.microsoft.com/office/powerpoint/2010/main" val="3618740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d Slide Green">
    <p:bg>
      <p:bgPr>
        <a:solidFill>
          <a:srgbClr val="E5F5EE"/>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E8DC4B4-7FDB-8E4E-9171-13CBB30B8B6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334907" y="2438401"/>
            <a:ext cx="5522185" cy="1619840"/>
          </a:xfrm>
          <a:prstGeom prst="rect">
            <a:avLst/>
          </a:prstGeom>
        </p:spPr>
      </p:pic>
    </p:spTree>
    <p:extLst>
      <p:ext uri="{BB962C8B-B14F-4D97-AF65-F5344CB8AC3E}">
        <p14:creationId xmlns:p14="http://schemas.microsoft.com/office/powerpoint/2010/main" val="1595095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F4193-D983-FC4B-8638-5A4E79F954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E8695FDA-FE98-DF4E-84B0-B1820AE421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F1EB062D-9F13-A84F-9A76-F083734AE4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9E62B-0FFA-514B-B381-6D8574631775}" type="datetime1">
              <a:rPr lang="fi-FI" smtClean="0"/>
              <a:t>28.5.2026</a:t>
            </a:fld>
            <a:endParaRPr lang="fi-FI"/>
          </a:p>
        </p:txBody>
      </p:sp>
      <p:sp>
        <p:nvSpPr>
          <p:cNvPr id="5" name="Footer Placeholder 4">
            <a:extLst>
              <a:ext uri="{FF2B5EF4-FFF2-40B4-BE49-F238E27FC236}">
                <a16:creationId xmlns:a16="http://schemas.microsoft.com/office/drawing/2014/main" id="{077A2C84-C31B-3946-8176-44E3B9E9F9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a:extLst>
              <a:ext uri="{FF2B5EF4-FFF2-40B4-BE49-F238E27FC236}">
                <a16:creationId xmlns:a16="http://schemas.microsoft.com/office/drawing/2014/main" id="{6B0DE38F-7700-974F-9F7C-934225482D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4C6360-C169-824F-97C0-4D525D863182}" type="slidenum">
              <a:rPr lang="fi-FI" smtClean="0"/>
              <a:t>‹#›</a:t>
            </a:fld>
            <a:endParaRPr lang="fi-FI"/>
          </a:p>
        </p:txBody>
      </p:sp>
    </p:spTree>
    <p:extLst>
      <p:ext uri="{BB962C8B-B14F-4D97-AF65-F5344CB8AC3E}">
        <p14:creationId xmlns:p14="http://schemas.microsoft.com/office/powerpoint/2010/main" val="148227147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4" r:id="rId3"/>
    <p:sldLayoutId id="2147483666" r:id="rId4"/>
    <p:sldLayoutId id="2147483665" r:id="rId5"/>
    <p:sldLayoutId id="2147483650" r:id="rId6"/>
    <p:sldLayoutId id="2147483661" r:id="rId7"/>
    <p:sldLayoutId id="2147483667" r:id="rId8"/>
    <p:sldLayoutId id="2147483670" r:id="rId9"/>
    <p:sldLayoutId id="2147483673" r:id="rId10"/>
    <p:sldLayoutId id="2147483652" r:id="rId11"/>
    <p:sldLayoutId id="2147483662" r:id="rId12"/>
    <p:sldLayoutId id="2147483668" r:id="rId13"/>
    <p:sldLayoutId id="2147483671" r:id="rId14"/>
    <p:sldLayoutId id="2147483674" r:id="rId15"/>
    <p:sldLayoutId id="2147483655" r:id="rId16"/>
    <p:sldLayoutId id="2147483663" r:id="rId17"/>
    <p:sldLayoutId id="2147483669" r:id="rId18"/>
    <p:sldLayoutId id="2147483672" r:id="rId19"/>
    <p:sldLayoutId id="2147483675" r:id="rId2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ohjeet.yhdistysavain.fi/"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hyperlink" Target="https://www.yhdistysavain.fi/liitot/kd/"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hyperlink" Target="https://www.yhdistysavain.fi/hinnat/" TargetMode="Externa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hyperlink" Target="https://ohjeisto.yhdistysavain.fi/jasentoiminnot/paakayttaja/"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hyperlink" Target="https://ohjeet.yhdistysavain.fi/osiot/siirtotyokalu/"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hyperlink" Target="https://ohjeet.yhdistysavain.fi/osiot/toiminnot/asettelu/"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www.yhdistysavain.fi/" TargetMode="External"/><Relationship Id="rId2" Type="http://schemas.openxmlformats.org/officeDocument/2006/relationships/hyperlink" Target="mailto:asiakaspalvelu@yhdistysavain.fi" TargetMode="External"/><Relationship Id="rId1" Type="http://schemas.openxmlformats.org/officeDocument/2006/relationships/slideLayout" Target="../slideLayouts/slideLayout9.xml"/><Relationship Id="rId4" Type="http://schemas.openxmlformats.org/officeDocument/2006/relationships/hyperlink" Target="http://ohjeet.yhdistysavain.fi/"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5E8518-3F20-4637-B41E-B5678CC38464}"/>
              </a:ext>
            </a:extLst>
          </p:cNvPr>
          <p:cNvSpPr>
            <a:spLocks noGrp="1"/>
          </p:cNvSpPr>
          <p:nvPr>
            <p:ph type="ctrTitle"/>
          </p:nvPr>
        </p:nvSpPr>
        <p:spPr/>
        <p:txBody>
          <a:bodyPr/>
          <a:lstStyle/>
          <a:p>
            <a:r>
              <a:rPr lang="fi-FI"/>
              <a:t>Yhdistysavaimen kotisivukoulutus</a:t>
            </a:r>
            <a:br>
              <a:rPr lang="fi-FI" sz="4400"/>
            </a:br>
            <a:r>
              <a:rPr lang="fi-FI" sz="4400"/>
              <a:t>28.5.2026</a:t>
            </a:r>
          </a:p>
        </p:txBody>
      </p:sp>
      <p:sp>
        <p:nvSpPr>
          <p:cNvPr id="3" name="Alaotsikko 2">
            <a:extLst>
              <a:ext uri="{FF2B5EF4-FFF2-40B4-BE49-F238E27FC236}">
                <a16:creationId xmlns:a16="http://schemas.microsoft.com/office/drawing/2014/main" id="{C1BBF24D-7E6B-419A-A91F-C685521BE03B}"/>
              </a:ext>
            </a:extLst>
          </p:cNvPr>
          <p:cNvSpPr>
            <a:spLocks noGrp="1"/>
          </p:cNvSpPr>
          <p:nvPr>
            <p:ph type="subTitle" idx="1"/>
          </p:nvPr>
        </p:nvSpPr>
        <p:spPr/>
        <p:txBody>
          <a:bodyPr/>
          <a:lstStyle/>
          <a:p>
            <a:r>
              <a:rPr lang="fi-FI"/>
              <a:t>Kaktu Kuparinen 28.5.2026</a:t>
            </a:r>
          </a:p>
        </p:txBody>
      </p:sp>
    </p:spTree>
    <p:extLst>
      <p:ext uri="{BB962C8B-B14F-4D97-AF65-F5344CB8AC3E}">
        <p14:creationId xmlns:p14="http://schemas.microsoft.com/office/powerpoint/2010/main" val="3271260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D70C6-35AB-2249-A4FE-CC5E2AF32E51}"/>
              </a:ext>
            </a:extLst>
          </p:cNvPr>
          <p:cNvSpPr>
            <a:spLocks noGrp="1"/>
          </p:cNvSpPr>
          <p:nvPr>
            <p:ph type="title"/>
          </p:nvPr>
        </p:nvSpPr>
        <p:spPr/>
        <p:txBody>
          <a:bodyPr/>
          <a:lstStyle/>
          <a:p>
            <a:r>
              <a:rPr lang="fi-FI"/>
              <a:t>Yhdistysavain</a:t>
            </a:r>
            <a:endParaRPr lang="fi-FI" dirty="0"/>
          </a:p>
        </p:txBody>
      </p:sp>
      <p:sp>
        <p:nvSpPr>
          <p:cNvPr id="3" name="Content Placeholder 2">
            <a:extLst>
              <a:ext uri="{FF2B5EF4-FFF2-40B4-BE49-F238E27FC236}">
                <a16:creationId xmlns:a16="http://schemas.microsoft.com/office/drawing/2014/main" id="{5291F415-2D51-BE4C-9A69-469ACEEC4C07}"/>
              </a:ext>
            </a:extLst>
          </p:cNvPr>
          <p:cNvSpPr>
            <a:spLocks noGrp="1"/>
          </p:cNvSpPr>
          <p:nvPr>
            <p:ph idx="1"/>
          </p:nvPr>
        </p:nvSpPr>
        <p:spPr>
          <a:xfrm>
            <a:off x="511278" y="1392864"/>
            <a:ext cx="10939988" cy="5081810"/>
          </a:xfrm>
        </p:spPr>
        <p:txBody>
          <a:bodyPr>
            <a:normAutofit/>
          </a:bodyPr>
          <a:lstStyle/>
          <a:p>
            <a:r>
              <a:rPr lang="fi-FI" sz="2000" i="0">
                <a:solidFill>
                  <a:schemeClr val="tx1"/>
                </a:solidFill>
                <a:effectLst/>
                <a:latin typeface="Montserrat" panose="02000505000000020004" pitchFamily="2" charset="0"/>
              </a:rPr>
              <a:t>Yhdistysavain on helppokäyttöinen yhdistyksille ja seuroille suunniteltu palvelu, joka sisältää kotisivut, jäsenrekisterin ja kulukorvaussovelluksen. Palvelusta voi käyttää vain tarvitsemiaan osia.</a:t>
            </a:r>
          </a:p>
          <a:p>
            <a:r>
              <a:rPr lang="fi-FI" sz="2000" b="0">
                <a:solidFill>
                  <a:schemeClr val="tx1"/>
                </a:solidFill>
                <a:latin typeface="Montserrat" panose="02000505000000020004" pitchFamily="2" charset="0"/>
              </a:rPr>
              <a:t>Kristillisdemokraatit tarjoaa </a:t>
            </a:r>
            <a:r>
              <a:rPr lang="fi-FI" sz="2000" b="0" i="0">
                <a:solidFill>
                  <a:schemeClr val="tx1"/>
                </a:solidFill>
                <a:effectLst/>
                <a:latin typeface="Montserrat" panose="02000505000000020004" pitchFamily="2" charset="0"/>
              </a:rPr>
              <a:t>jäsenyhdistyksilleen 25 % alennuksen kaikista maksullisista versioista.</a:t>
            </a:r>
          </a:p>
          <a:p>
            <a:r>
              <a:rPr lang="fi-FI" sz="2000">
                <a:solidFill>
                  <a:schemeClr val="tx1"/>
                </a:solidFill>
                <a:latin typeface="Montserrat" panose="02000505000000020004" pitchFamily="2" charset="0"/>
              </a:rPr>
              <a:t>Sivustolla o</a:t>
            </a:r>
            <a:r>
              <a:rPr lang="fi-FI" sz="2000" b="0" i="0">
                <a:solidFill>
                  <a:schemeClr val="tx1"/>
                </a:solidFill>
                <a:effectLst/>
                <a:latin typeface="Montserrat" panose="02000505000000020004" pitchFamily="2" charset="0"/>
              </a:rPr>
              <a:t>n mahdollista käyttää liiton tarjoamaa maksutonta verkkotunnuspäätettä (yhdistys.</a:t>
            </a:r>
            <a:r>
              <a:rPr lang="fi-FI" sz="2000" b="1" i="0">
                <a:solidFill>
                  <a:schemeClr val="tx1"/>
                </a:solidFill>
                <a:effectLst/>
                <a:latin typeface="Montserrat" panose="02000505000000020004" pitchFamily="2" charset="0"/>
              </a:rPr>
              <a:t>kd.fi</a:t>
            </a:r>
            <a:r>
              <a:rPr lang="fi-FI" sz="2000">
                <a:solidFill>
                  <a:schemeClr val="tx1"/>
                </a:solidFill>
                <a:latin typeface="Montserrat" panose="02000505000000020004" pitchFamily="2" charset="0"/>
              </a:rPr>
              <a:t>) </a:t>
            </a:r>
            <a:r>
              <a:rPr lang="fi-FI" sz="2000" b="0" i="0">
                <a:solidFill>
                  <a:schemeClr val="tx1"/>
                </a:solidFill>
                <a:effectLst/>
                <a:latin typeface="Montserrat" panose="02000505000000020004" pitchFamily="2" charset="0"/>
              </a:rPr>
              <a:t>Omaa verkkotunnusta voi käyttää vain maksullisissa versioissa.</a:t>
            </a:r>
          </a:p>
          <a:p>
            <a:r>
              <a:rPr lang="fi-FI" sz="2000">
                <a:solidFill>
                  <a:schemeClr val="tx1"/>
                </a:solidFill>
                <a:latin typeface="Montserrat" panose="02000505000000020004" pitchFamily="2" charset="0"/>
              </a:rPr>
              <a:t>Yhdistysavain-palvelua tuottaa Vitec Avoine Oy, jonka aputoiminimi on Yhdistysavain. Vitec Avoine Oy on suomalainen yritys, joka on pohjoismaisen Vitec Software Groupin tytäryhtiö. Yhdistysavaimella on Avainlippu-tunnus.</a:t>
            </a:r>
          </a:p>
          <a:p>
            <a:pPr algn="l">
              <a:buFont typeface="Arial" panose="020B0604020202020204" pitchFamily="34" charset="0"/>
              <a:buChar char="•"/>
            </a:pPr>
            <a:r>
              <a:rPr lang="fi-FI" sz="2000" b="0" i="0">
                <a:solidFill>
                  <a:schemeClr val="tx1"/>
                </a:solidFill>
                <a:effectLst/>
                <a:latin typeface="Montserrat" panose="02000505000000020004" pitchFamily="2" charset="0"/>
              </a:rPr>
              <a:t>Yhdistysavain tarjoaa käyttäjilleen maksuttoman asiakaspalvelun sekä hyvät ohjeet tuotteen käyttöön. Ohjesivustomme löytyy osoitteesta </a:t>
            </a:r>
            <a:r>
              <a:rPr lang="fi-FI" sz="2000" b="0" i="0">
                <a:solidFill>
                  <a:srgbClr val="324141"/>
                </a:solidFill>
                <a:effectLst/>
                <a:latin typeface="Montserrat" panose="02000505000000020004" pitchFamily="2" charset="0"/>
                <a:hlinkClick r:id="rId3"/>
              </a:rPr>
              <a:t>https://ohjeet.yhdistysavain.fi/</a:t>
            </a:r>
            <a:endParaRPr lang="fi-FI" sz="2000" b="0" i="0">
              <a:solidFill>
                <a:srgbClr val="324141"/>
              </a:solidFill>
              <a:effectLst/>
              <a:latin typeface="Montserrat" panose="02000505000000020004" pitchFamily="2" charset="0"/>
            </a:endParaRPr>
          </a:p>
          <a:p>
            <a:pPr marL="0" indent="0" algn="l">
              <a:buNone/>
            </a:pPr>
            <a:endParaRPr lang="fi-FI" sz="1800" b="0" i="0">
              <a:solidFill>
                <a:srgbClr val="324141"/>
              </a:solidFill>
              <a:effectLst/>
              <a:latin typeface="Montserrat" panose="02000505000000020004" pitchFamily="2" charset="0"/>
            </a:endParaRPr>
          </a:p>
          <a:p>
            <a:pPr marL="0" indent="0" algn="l">
              <a:buNone/>
            </a:pPr>
            <a:endParaRPr lang="fi-FI" b="0" i="0">
              <a:solidFill>
                <a:srgbClr val="324141"/>
              </a:solidFill>
              <a:effectLst/>
              <a:latin typeface="Montserrat" panose="02000505000000020004" pitchFamily="2" charset="0"/>
            </a:endParaRPr>
          </a:p>
          <a:p>
            <a:pPr algn="l">
              <a:buFont typeface="Arial" panose="020B0604020202020204" pitchFamily="34" charset="0"/>
              <a:buChar char="•"/>
            </a:pPr>
            <a:endParaRPr lang="fi-FI" b="0" i="0">
              <a:solidFill>
                <a:srgbClr val="324141"/>
              </a:solidFill>
              <a:effectLst/>
              <a:latin typeface="Montserrat" panose="02000505000000020004" pitchFamily="2" charset="0"/>
            </a:endParaRPr>
          </a:p>
          <a:p>
            <a:endParaRPr lang="fi-FI" i="0">
              <a:solidFill>
                <a:srgbClr val="324141"/>
              </a:solidFill>
              <a:effectLst/>
              <a:latin typeface="+mn-lt"/>
            </a:endParaRPr>
          </a:p>
        </p:txBody>
      </p:sp>
    </p:spTree>
    <p:extLst>
      <p:ext uri="{BB962C8B-B14F-4D97-AF65-F5344CB8AC3E}">
        <p14:creationId xmlns:p14="http://schemas.microsoft.com/office/powerpoint/2010/main" val="612947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D70C6-35AB-2249-A4FE-CC5E2AF32E51}"/>
              </a:ext>
            </a:extLst>
          </p:cNvPr>
          <p:cNvSpPr>
            <a:spLocks noGrp="1"/>
          </p:cNvSpPr>
          <p:nvPr>
            <p:ph type="title"/>
          </p:nvPr>
        </p:nvSpPr>
        <p:spPr/>
        <p:txBody>
          <a:bodyPr/>
          <a:lstStyle/>
          <a:p>
            <a:r>
              <a:rPr lang="fi-FI"/>
              <a:t>Näin otat Yhdistysavaimen käyttöön</a:t>
            </a:r>
            <a:endParaRPr lang="fi-FI" dirty="0"/>
          </a:p>
        </p:txBody>
      </p:sp>
      <p:sp>
        <p:nvSpPr>
          <p:cNvPr id="3" name="Content Placeholder 2">
            <a:extLst>
              <a:ext uri="{FF2B5EF4-FFF2-40B4-BE49-F238E27FC236}">
                <a16:creationId xmlns:a16="http://schemas.microsoft.com/office/drawing/2014/main" id="{5291F415-2D51-BE4C-9A69-469ACEEC4C07}"/>
              </a:ext>
            </a:extLst>
          </p:cNvPr>
          <p:cNvSpPr>
            <a:spLocks noGrp="1"/>
          </p:cNvSpPr>
          <p:nvPr>
            <p:ph idx="1"/>
          </p:nvPr>
        </p:nvSpPr>
        <p:spPr/>
        <p:txBody>
          <a:bodyPr>
            <a:noAutofit/>
          </a:bodyPr>
          <a:lstStyle/>
          <a:p>
            <a:r>
              <a:rPr lang="fi-FI" sz="2000">
                <a:solidFill>
                  <a:schemeClr val="tx1"/>
                </a:solidFill>
                <a:latin typeface="Montserrat" panose="02000505000000020004" pitchFamily="2" charset="0"/>
              </a:rPr>
              <a:t>Yhdistysavaimen käytön voi aloittaa täyttämällä KD:n tilauslomakkeen: </a:t>
            </a:r>
            <a:r>
              <a:rPr lang="fi-FI" sz="2000">
                <a:solidFill>
                  <a:schemeClr val="tx1"/>
                </a:solidFill>
                <a:latin typeface="Montserrat" panose="02000505000000020004" pitchFamily="2" charset="0"/>
                <a:hlinkClick r:id="rId2"/>
              </a:rPr>
              <a:t>https://www.yhdistysavain.fi/liitot/kd/</a:t>
            </a:r>
            <a:r>
              <a:rPr lang="fi-FI" sz="2000">
                <a:solidFill>
                  <a:schemeClr val="tx1"/>
                </a:solidFill>
                <a:latin typeface="Montserrat" panose="02000505000000020004" pitchFamily="2" charset="0"/>
              </a:rPr>
              <a:t> </a:t>
            </a:r>
          </a:p>
          <a:p>
            <a:r>
              <a:rPr lang="fi-FI" sz="2000">
                <a:solidFill>
                  <a:schemeClr val="bg2">
                    <a:lumMod val="25000"/>
                  </a:schemeClr>
                </a:solidFill>
                <a:latin typeface="Montserrat" panose="02000505000000020004" pitchFamily="2" charset="0"/>
              </a:rPr>
              <a:t>On </a:t>
            </a:r>
            <a:r>
              <a:rPr lang="fi-FI" sz="2000">
                <a:solidFill>
                  <a:schemeClr val="tx1"/>
                </a:solidFill>
                <a:latin typeface="Montserrat" panose="02000505000000020004" pitchFamily="2" charset="0"/>
              </a:rPr>
              <a:t>tärkeää täyttää juuri tuo KD:n jäsenyhdistyksille tarkoitettu lomake, jotta liiton tarjoamat edut tulevat käyttöön.</a:t>
            </a:r>
          </a:p>
          <a:p>
            <a:r>
              <a:rPr lang="fi-FI" sz="2000">
                <a:solidFill>
                  <a:schemeClr val="tx1"/>
                </a:solidFill>
                <a:latin typeface="Montserrat" panose="02000505000000020004" pitchFamily="2" charset="0"/>
              </a:rPr>
              <a:t>Jos teillä on jo sivusto käytössä, voitte laittaa viestiä asiakaspalveluumme ja ilmoittaa, että haluatte liiton edut käyttöönne, jolloin siirrämme sivustonne KD:n etujen piiriin ja saatte liiton tarjoamat edut käyttöön seuraavan laskutusjakson alusta. </a:t>
            </a:r>
          </a:p>
          <a:p>
            <a:r>
              <a:rPr lang="fi-FI" sz="2000">
                <a:solidFill>
                  <a:schemeClr val="tx1"/>
                </a:solidFill>
                <a:latin typeface="Montserrat" panose="02000505000000020004" pitchFamily="2" charset="0"/>
              </a:rPr>
              <a:t>Yhdistysavaimen käyttö aloitetaan aina ilmaisversiolla ja sitoumuksetta. Halutessaan pääkäyttäjä voi itse laajentaa versiota koska tahansa.</a:t>
            </a:r>
          </a:p>
          <a:p>
            <a:r>
              <a:rPr lang="fi-FI" sz="2000">
                <a:solidFill>
                  <a:schemeClr val="tx1"/>
                </a:solidFill>
                <a:latin typeface="Montserrat" panose="02000505000000020004" pitchFamily="2" charset="0"/>
              </a:rPr>
              <a:t>Jos teillä on jo Classic-työkalulla tehty Yhdistysavain-sivusto ja haluatte siirtyä uuteen kotisivutyökaluun, p</a:t>
            </a:r>
            <a:r>
              <a:rPr lang="fi-FI" sz="2000" b="0" i="0">
                <a:solidFill>
                  <a:schemeClr val="tx1"/>
                </a:solidFill>
                <a:effectLst/>
                <a:latin typeface="Montserrat" panose="02000505000000020004" pitchFamily="2" charset="0"/>
              </a:rPr>
              <a:t>ääkäyttäjä voi ottaa uuden kotisivutyökalun käyttöön suoraan nykyisen sivuston Kotisivujen Hallinta -näkymästä.</a:t>
            </a:r>
            <a:endParaRPr lang="fi-FI" sz="2000">
              <a:solidFill>
                <a:schemeClr val="tx1"/>
              </a:solidFill>
              <a:latin typeface="Montserrat" panose="02000505000000020004" pitchFamily="2" charset="0"/>
            </a:endParaRPr>
          </a:p>
          <a:p>
            <a:pPr marL="0" indent="0">
              <a:buNone/>
            </a:pPr>
            <a:r>
              <a:rPr lang="fi-FI" sz="2000" b="0" i="0">
                <a:solidFill>
                  <a:schemeClr val="bg2">
                    <a:lumMod val="25000"/>
                  </a:schemeClr>
                </a:solidFill>
                <a:effectLst/>
                <a:latin typeface="Montserrat" panose="02000505000000020004" pitchFamily="2" charset="0"/>
              </a:rPr>
              <a:t> </a:t>
            </a:r>
          </a:p>
        </p:txBody>
      </p:sp>
    </p:spTree>
    <p:extLst>
      <p:ext uri="{BB962C8B-B14F-4D97-AF65-F5344CB8AC3E}">
        <p14:creationId xmlns:p14="http://schemas.microsoft.com/office/powerpoint/2010/main" val="71389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28FD-6CBE-6E43-8B51-2DBAD29D59A3}"/>
              </a:ext>
            </a:extLst>
          </p:cNvPr>
          <p:cNvSpPr>
            <a:spLocks noGrp="1"/>
          </p:cNvSpPr>
          <p:nvPr>
            <p:ph type="title"/>
          </p:nvPr>
        </p:nvSpPr>
        <p:spPr/>
        <p:txBody>
          <a:bodyPr/>
          <a:lstStyle/>
          <a:p>
            <a:r>
              <a:rPr lang="fi-FI"/>
              <a:t>Yhdistysavaimen versiot ja niiden erot</a:t>
            </a:r>
            <a:endParaRPr lang="fi-FI" dirty="0"/>
          </a:p>
        </p:txBody>
      </p:sp>
      <p:sp>
        <p:nvSpPr>
          <p:cNvPr id="11" name="Suorakulmio 10">
            <a:extLst>
              <a:ext uri="{FF2B5EF4-FFF2-40B4-BE49-F238E27FC236}">
                <a16:creationId xmlns:a16="http://schemas.microsoft.com/office/drawing/2014/main" id="{3777F8C9-00BF-43EE-8FCA-734DE9364E57}"/>
              </a:ext>
            </a:extLst>
          </p:cNvPr>
          <p:cNvSpPr/>
          <p:nvPr/>
        </p:nvSpPr>
        <p:spPr>
          <a:xfrm>
            <a:off x="443059" y="1377075"/>
            <a:ext cx="5529933" cy="1958790"/>
          </a:xfrm>
          <a:prstGeom prst="rect">
            <a:avLst/>
          </a:prstGeom>
          <a:ln>
            <a:no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fi-FI" sz="2000">
              <a:ln w="0"/>
              <a:solidFill>
                <a:schemeClr val="tx2">
                  <a:lumMod val="20000"/>
                  <a:lumOff val="80000"/>
                </a:schemeClr>
              </a:solidFill>
              <a:effectLst>
                <a:outerShdw blurRad="38100" dist="19050" dir="2700000" algn="tl" rotWithShape="0">
                  <a:schemeClr val="dk1">
                    <a:alpha val="40000"/>
                  </a:schemeClr>
                </a:outerShdw>
              </a:effectLst>
              <a:latin typeface="Montserrat" panose="00000500000000000000" pitchFamily="2" charset="0"/>
            </a:endParaRPr>
          </a:p>
          <a:p>
            <a:pPr algn="ctr"/>
            <a:r>
              <a:rPr lang="fi-FI" sz="2000">
                <a:ln w="0"/>
                <a:solidFill>
                  <a:schemeClr val="tx2">
                    <a:lumMod val="20000"/>
                    <a:lumOff val="80000"/>
                  </a:schemeClr>
                </a:solidFill>
                <a:effectLst>
                  <a:outerShdw blurRad="38100" dist="19050" dir="2700000" algn="tl" rotWithShape="0">
                    <a:schemeClr val="dk1">
                      <a:alpha val="40000"/>
                    </a:schemeClr>
                  </a:outerShdw>
                </a:effectLst>
                <a:latin typeface="Montserrat" panose="00000500000000000000" pitchFamily="2" charset="0"/>
              </a:rPr>
              <a:t>Free</a:t>
            </a:r>
          </a:p>
          <a:p>
            <a:pPr algn="ctr"/>
            <a:r>
              <a:rPr lang="fi-FI" sz="1400">
                <a:latin typeface="Montserrat" panose="00000500000000000000" pitchFamily="2" charset="0"/>
              </a:rPr>
              <a:t>Sisältää viiden sivun kotisivut. Ei mahdollista käyttää omaa verkkotunnusta (liiton verkkotunnuspäätettä kd.fi voi käyttää). Osioiden määrää on rajoitettu. Uutisia ja tapahtumia voi olla julkaistuna 3kpl kerrallaan. Sisältää jäsensivut, mutta ei hallituksen sivuja tai ryhmäsivuja. </a:t>
            </a:r>
          </a:p>
          <a:p>
            <a:pPr algn="ctr"/>
            <a:r>
              <a:rPr lang="fi-FI" sz="1400">
                <a:latin typeface="Montserrat" panose="00000500000000000000" pitchFamily="2" charset="0"/>
              </a:rPr>
              <a:t>Ei ylläpitomaksuja.</a:t>
            </a:r>
          </a:p>
          <a:p>
            <a:pPr algn="ctr"/>
            <a:endParaRPr lang="fi-FI"/>
          </a:p>
        </p:txBody>
      </p:sp>
      <p:sp>
        <p:nvSpPr>
          <p:cNvPr id="12" name="Suorakulmio 11">
            <a:extLst>
              <a:ext uri="{FF2B5EF4-FFF2-40B4-BE49-F238E27FC236}">
                <a16:creationId xmlns:a16="http://schemas.microsoft.com/office/drawing/2014/main" id="{A8817633-8F60-47C4-92B1-73D698FAC76E}"/>
              </a:ext>
            </a:extLst>
          </p:cNvPr>
          <p:cNvSpPr/>
          <p:nvPr/>
        </p:nvSpPr>
        <p:spPr>
          <a:xfrm>
            <a:off x="6140450" y="1377075"/>
            <a:ext cx="5529934" cy="1958791"/>
          </a:xfrm>
          <a:prstGeom prst="rect">
            <a:avLst/>
          </a:prstGeom>
          <a:solidFill>
            <a:srgbClr val="0070C0"/>
          </a:solidFill>
          <a:ln>
            <a:no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fi-FI" sz="2000">
                <a:ln w="0"/>
                <a:solidFill>
                  <a:schemeClr val="bg2"/>
                </a:solidFill>
                <a:effectLst>
                  <a:outerShdw blurRad="38100" dist="19050" dir="2700000" algn="tl" rotWithShape="0">
                    <a:schemeClr val="dk1">
                      <a:alpha val="40000"/>
                    </a:schemeClr>
                  </a:outerShdw>
                </a:effectLst>
                <a:latin typeface="Montserrat" panose="00000500000000000000" pitchFamily="2" charset="0"/>
              </a:rPr>
              <a:t>Start</a:t>
            </a:r>
          </a:p>
          <a:p>
            <a:pPr algn="ctr"/>
            <a:r>
              <a:rPr lang="fi-FI" sz="1400">
                <a:solidFill>
                  <a:schemeClr val="bg1"/>
                </a:solidFill>
                <a:latin typeface="Montserrat" panose="00000500000000000000" pitchFamily="2" charset="0"/>
              </a:rPr>
              <a:t>K</a:t>
            </a:r>
            <a:r>
              <a:rPr lang="fi-FI" sz="1400" i="0">
                <a:solidFill>
                  <a:schemeClr val="bg1"/>
                </a:solidFill>
                <a:effectLst/>
                <a:latin typeface="Montserrat" panose="00000500000000000000" pitchFamily="2" charset="0"/>
              </a:rPr>
              <a:t>otisivuille mahdollista lisätä rajattomasti sivuja, osioita, uutisia ja tapahtumia. Mahdollisuus käyttää sivuston osoitteena omaa verkkotunnusta. Sisältää jäsensivut, mutta ei hallituksen sivuja tai ryhmäsivuja. </a:t>
            </a:r>
          </a:p>
          <a:p>
            <a:pPr algn="ctr"/>
            <a:r>
              <a:rPr lang="fi-FI" sz="1400">
                <a:solidFill>
                  <a:schemeClr val="bg1"/>
                </a:solidFill>
                <a:latin typeface="Montserrat" panose="00000500000000000000" pitchFamily="2" charset="0"/>
              </a:rPr>
              <a:t>KD-hinta 17,24 €/kk (norm. 22,98 €/kk)</a:t>
            </a:r>
          </a:p>
        </p:txBody>
      </p:sp>
      <p:sp>
        <p:nvSpPr>
          <p:cNvPr id="13" name="Suorakulmio 12">
            <a:extLst>
              <a:ext uri="{FF2B5EF4-FFF2-40B4-BE49-F238E27FC236}">
                <a16:creationId xmlns:a16="http://schemas.microsoft.com/office/drawing/2014/main" id="{CC802501-772C-436C-9D7C-1237B125E95B}"/>
              </a:ext>
            </a:extLst>
          </p:cNvPr>
          <p:cNvSpPr/>
          <p:nvPr/>
        </p:nvSpPr>
        <p:spPr>
          <a:xfrm>
            <a:off x="443060" y="3480525"/>
            <a:ext cx="5529932" cy="2000400"/>
          </a:xfrm>
          <a:prstGeom prst="rect">
            <a:avLst/>
          </a:prstGeom>
          <a:solidFill>
            <a:srgbClr val="CC0066"/>
          </a:solidFill>
          <a:ln>
            <a:no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fi-FI">
              <a:ln w="0"/>
              <a:solidFill>
                <a:schemeClr val="bg2"/>
              </a:solidFill>
              <a:effectLst>
                <a:outerShdw blurRad="38100" dist="19050" dir="2700000" algn="tl" rotWithShape="0">
                  <a:schemeClr val="dk1">
                    <a:alpha val="40000"/>
                  </a:schemeClr>
                </a:outerShdw>
              </a:effectLst>
              <a:latin typeface="Montserrat" panose="00000500000000000000" pitchFamily="2" charset="0"/>
            </a:endParaRPr>
          </a:p>
          <a:p>
            <a:pPr algn="ctr"/>
            <a:r>
              <a:rPr lang="fi-FI" sz="2000">
                <a:ln w="0"/>
                <a:solidFill>
                  <a:schemeClr val="bg2"/>
                </a:solidFill>
                <a:effectLst>
                  <a:outerShdw blurRad="38100" dist="19050" dir="2700000" algn="tl" rotWithShape="0">
                    <a:schemeClr val="dk1">
                      <a:alpha val="40000"/>
                    </a:schemeClr>
                  </a:outerShdw>
                </a:effectLst>
                <a:latin typeface="Montserrat" panose="00000500000000000000" pitchFamily="2" charset="0"/>
              </a:rPr>
              <a:t>Plus</a:t>
            </a:r>
          </a:p>
          <a:p>
            <a:pPr algn="ctr"/>
            <a:r>
              <a:rPr lang="fi-FI" sz="1400">
                <a:solidFill>
                  <a:schemeClr val="bg1"/>
                </a:solidFill>
                <a:latin typeface="Montserrat" panose="00000500000000000000" pitchFamily="2" charset="0"/>
              </a:rPr>
              <a:t>K</a:t>
            </a:r>
            <a:r>
              <a:rPr lang="fi-FI" sz="1400" i="0">
                <a:solidFill>
                  <a:schemeClr val="bg1"/>
                </a:solidFill>
                <a:effectLst/>
                <a:latin typeface="Montserrat" panose="00000500000000000000" pitchFamily="2" charset="0"/>
              </a:rPr>
              <a:t>otisivuille mahdollista lisätä rajattomasti sivuja, osioita, uutisia ja tapahtumia. Mahdollisuus käyttää omaa verkkotunnusta. Sisältää jäsensivut, hallituksen sivut, mahdollisuuden tehdä useita ryhmäsivuja, alisivustoja ja kieliversioita. Sisältää myös koodieditorin. </a:t>
            </a:r>
          </a:p>
          <a:p>
            <a:pPr algn="ctr"/>
            <a:r>
              <a:rPr lang="fi-FI" sz="1400">
                <a:solidFill>
                  <a:schemeClr val="bg1"/>
                </a:solidFill>
                <a:latin typeface="Montserrat" panose="00000500000000000000" pitchFamily="2" charset="0"/>
              </a:rPr>
              <a:t>KD-hinta 30,08 €/kk (norm. 40,11 €/kk)</a:t>
            </a:r>
            <a:endParaRPr lang="fi-FI" sz="1400">
              <a:latin typeface="Montserrat" panose="00000500000000000000" pitchFamily="2" charset="0"/>
            </a:endParaRPr>
          </a:p>
          <a:p>
            <a:pPr algn="ctr"/>
            <a:endParaRPr lang="fi-FI"/>
          </a:p>
        </p:txBody>
      </p:sp>
      <p:sp>
        <p:nvSpPr>
          <p:cNvPr id="14" name="Suorakulmio 13">
            <a:extLst>
              <a:ext uri="{FF2B5EF4-FFF2-40B4-BE49-F238E27FC236}">
                <a16:creationId xmlns:a16="http://schemas.microsoft.com/office/drawing/2014/main" id="{41B12E55-6FAD-4AEC-9FA1-8426958D63EA}"/>
              </a:ext>
            </a:extLst>
          </p:cNvPr>
          <p:cNvSpPr/>
          <p:nvPr/>
        </p:nvSpPr>
        <p:spPr>
          <a:xfrm>
            <a:off x="6096000" y="3480525"/>
            <a:ext cx="5574384" cy="2000400"/>
          </a:xfrm>
          <a:prstGeom prst="rect">
            <a:avLst/>
          </a:prstGeom>
          <a:solidFill>
            <a:srgbClr val="7030A0"/>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fi-FI" sz="1400"/>
          </a:p>
          <a:p>
            <a:pPr algn="ctr"/>
            <a:endParaRPr lang="fi-FI" sz="1400"/>
          </a:p>
          <a:p>
            <a:pPr algn="ctr"/>
            <a:r>
              <a:rPr lang="fi-FI" sz="2000">
                <a:ln w="0"/>
                <a:solidFill>
                  <a:schemeClr val="bg2"/>
                </a:solidFill>
                <a:effectLst>
                  <a:outerShdw blurRad="38100" dist="19050" dir="2700000" algn="tl" rotWithShape="0">
                    <a:schemeClr val="dk1">
                      <a:alpha val="40000"/>
                    </a:schemeClr>
                  </a:outerShdw>
                </a:effectLst>
                <a:latin typeface="Montserrat" panose="00000500000000000000" pitchFamily="2" charset="0"/>
              </a:rPr>
              <a:t>Premium</a:t>
            </a:r>
          </a:p>
          <a:p>
            <a:pPr algn="ctr"/>
            <a:r>
              <a:rPr lang="fi-FI" sz="1400">
                <a:solidFill>
                  <a:schemeClr val="bg1"/>
                </a:solidFill>
                <a:latin typeface="Montserrat" panose="00000500000000000000" pitchFamily="2" charset="0"/>
              </a:rPr>
              <a:t>K</a:t>
            </a:r>
            <a:r>
              <a:rPr lang="fi-FI" sz="1400" i="0">
                <a:solidFill>
                  <a:schemeClr val="bg1"/>
                </a:solidFill>
                <a:effectLst/>
                <a:latin typeface="Montserrat" panose="00000500000000000000" pitchFamily="2" charset="0"/>
              </a:rPr>
              <a:t>otisivuille mahdollista lisätä rajattomasti sivuja, osioita, uutisia ja tapahtumia. Mahdollisuus käyttää omaa verkkotunnusta. Sisältää jäsensivut, hallituksen sivut, mahdollisuuden tehdä rajattomasti ryhmäsivuja, alisivustoja ja kieliversioita. Sisältää myös koodieditorin. </a:t>
            </a:r>
          </a:p>
          <a:p>
            <a:pPr algn="ctr"/>
            <a:r>
              <a:rPr lang="fi-FI" sz="1400">
                <a:solidFill>
                  <a:schemeClr val="bg1"/>
                </a:solidFill>
                <a:latin typeface="Montserrat" panose="00000500000000000000" pitchFamily="2" charset="0"/>
              </a:rPr>
              <a:t>KD-hinta 47,16 €/kk (norm. 62,88 €/kk)</a:t>
            </a:r>
            <a:endParaRPr lang="fi-FI">
              <a:latin typeface="Montserrat" panose="00000500000000000000" pitchFamily="2" charset="0"/>
            </a:endParaRPr>
          </a:p>
          <a:p>
            <a:pPr algn="ctr"/>
            <a:endParaRPr lang="fi-FI"/>
          </a:p>
        </p:txBody>
      </p:sp>
      <p:sp>
        <p:nvSpPr>
          <p:cNvPr id="16" name="Tekstiruutu 15">
            <a:extLst>
              <a:ext uri="{FF2B5EF4-FFF2-40B4-BE49-F238E27FC236}">
                <a16:creationId xmlns:a16="http://schemas.microsoft.com/office/drawing/2014/main" id="{D1085BEC-83D7-4436-A58F-8AB1547882D3}"/>
              </a:ext>
            </a:extLst>
          </p:cNvPr>
          <p:cNvSpPr txBox="1"/>
          <p:nvPr/>
        </p:nvSpPr>
        <p:spPr>
          <a:xfrm>
            <a:off x="397497" y="5731909"/>
            <a:ext cx="11397005" cy="646331"/>
          </a:xfrm>
          <a:prstGeom prst="rect">
            <a:avLst/>
          </a:prstGeom>
          <a:noFill/>
        </p:spPr>
        <p:txBody>
          <a:bodyPr wrap="square" rtlCol="0">
            <a:spAutoFit/>
          </a:bodyPr>
          <a:lstStyle/>
          <a:p>
            <a:pPr algn="ctr"/>
            <a:r>
              <a:rPr lang="fi-FI" sz="1800">
                <a:solidFill>
                  <a:schemeClr val="tx1">
                    <a:lumMod val="95000"/>
                    <a:lumOff val="5000"/>
                  </a:schemeClr>
                </a:solidFill>
                <a:latin typeface="Montserrat" panose="00000500000000000000" pitchFamily="2" charset="0"/>
              </a:rPr>
              <a:t>Jäsenrekisterin ylläpito on ilmaista ja se sisältyy kaikkiin versioihin. Tarkempi hinnasto ja vertailutaulukko löytyy osoitteesta </a:t>
            </a:r>
            <a:r>
              <a:rPr lang="fi-FI" sz="1800">
                <a:latin typeface="Montserrat" panose="00000500000000000000" pitchFamily="2" charset="0"/>
                <a:hlinkClick r:id="rId2"/>
              </a:rPr>
              <a:t>https://www.yhdistysavain.fi/hinnat/</a:t>
            </a:r>
            <a:endParaRPr lang="fi-FI" sz="1800">
              <a:latin typeface="Montserrat" panose="00000500000000000000" pitchFamily="2" charset="0"/>
            </a:endParaRPr>
          </a:p>
        </p:txBody>
      </p:sp>
    </p:spTree>
    <p:extLst>
      <p:ext uri="{BB962C8B-B14F-4D97-AF65-F5344CB8AC3E}">
        <p14:creationId xmlns:p14="http://schemas.microsoft.com/office/powerpoint/2010/main" val="4068026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28FD-6CBE-6E43-8B51-2DBAD29D59A3}"/>
              </a:ext>
            </a:extLst>
          </p:cNvPr>
          <p:cNvSpPr>
            <a:spLocks noGrp="1"/>
          </p:cNvSpPr>
          <p:nvPr>
            <p:ph type="title"/>
          </p:nvPr>
        </p:nvSpPr>
        <p:spPr/>
        <p:txBody>
          <a:bodyPr/>
          <a:lstStyle/>
          <a:p>
            <a:r>
              <a:rPr lang="fi-FI">
                <a:latin typeface="Montserrat" panose="02000505000000020004" pitchFamily="2" charset="0"/>
              </a:rPr>
              <a:t>Pääkäyttäjä</a:t>
            </a:r>
            <a:endParaRPr lang="fi-FI" dirty="0">
              <a:latin typeface="Montserrat" panose="02000505000000020004" pitchFamily="2" charset="0"/>
            </a:endParaRPr>
          </a:p>
        </p:txBody>
      </p:sp>
      <p:sp>
        <p:nvSpPr>
          <p:cNvPr id="9" name="Tekstiruutu 8">
            <a:extLst>
              <a:ext uri="{FF2B5EF4-FFF2-40B4-BE49-F238E27FC236}">
                <a16:creationId xmlns:a16="http://schemas.microsoft.com/office/drawing/2014/main" id="{9C2C927B-96E0-4D3B-813A-E02E873C9AD6}"/>
              </a:ext>
            </a:extLst>
          </p:cNvPr>
          <p:cNvSpPr txBox="1"/>
          <p:nvPr/>
        </p:nvSpPr>
        <p:spPr>
          <a:xfrm>
            <a:off x="384867" y="1414500"/>
            <a:ext cx="11195665" cy="4647426"/>
          </a:xfrm>
          <a:prstGeom prst="rect">
            <a:avLst/>
          </a:prstGeom>
          <a:noFill/>
        </p:spPr>
        <p:txBody>
          <a:bodyPr wrap="square" rtlCol="0">
            <a:spAutoFit/>
          </a:bodyPr>
          <a:lstStyle/>
          <a:p>
            <a:pPr marL="342900" indent="-342900">
              <a:buFont typeface="Arial" panose="020B0604020202020204" pitchFamily="34" charset="0"/>
              <a:buChar char="•"/>
            </a:pPr>
            <a:r>
              <a:rPr lang="fi-FI" sz="2000">
                <a:latin typeface="Montserrat" panose="02000505000000020004" pitchFamily="2" charset="0"/>
              </a:rPr>
              <a:t>Pääkäyttäjä on sivuston ja rekisterin hallitsija, joka voi tehdä kaikkea mahdollista, kuten luoda uusia käyttäjätunnuksia, käyttää rekisteriä, muokata sivuston ulkoasua, laajentaa versiota tai irtisanoa koko sopimuksen.</a:t>
            </a:r>
          </a:p>
          <a:p>
            <a:pPr marL="342900" indent="-342900">
              <a:buFont typeface="Arial" panose="020B0604020202020204" pitchFamily="34" charset="0"/>
              <a:buChar char="•"/>
            </a:pPr>
            <a:r>
              <a:rPr lang="fi-FI" sz="2000">
                <a:latin typeface="Montserrat" panose="02000505000000020004" pitchFamily="2" charset="0"/>
              </a:rPr>
              <a:t>Sivustolla kannattaa olla useampi kuin yksi pääkäyttäjä. On tärkeää, että pääkäyttäjän lomaillessa tai siirtyessä yllättäen pois yhdistystoiminnasta tunnus jää silti jollekin toiselle yhdistyksessä. Tunnukset ovat henkilökohtaisia, eli yhteisiä tunnuksia ei saa käyttää. </a:t>
            </a:r>
            <a:endParaRPr lang="fi-FI" sz="2000">
              <a:solidFill>
                <a:srgbClr val="1D1C1D"/>
              </a:solidFill>
              <a:latin typeface="Montserrat" panose="02000505000000020004" pitchFamily="2" charset="0"/>
            </a:endParaRPr>
          </a:p>
          <a:p>
            <a:pPr marL="342900" indent="-342900">
              <a:buFont typeface="Arial" panose="020B0604020202020204" pitchFamily="34" charset="0"/>
              <a:buChar char="•"/>
            </a:pPr>
            <a:r>
              <a:rPr lang="fi-FI" sz="2000">
                <a:solidFill>
                  <a:srgbClr val="1D1C1D"/>
                </a:solidFill>
                <a:latin typeface="Montserrat" panose="02000505000000020004" pitchFamily="2" charset="0"/>
              </a:rPr>
              <a:t>H</a:t>
            </a:r>
            <a:r>
              <a:rPr lang="fi-FI" sz="2000" b="0" i="0">
                <a:solidFill>
                  <a:srgbClr val="1D1C1D"/>
                </a:solidFill>
                <a:effectLst/>
                <a:latin typeface="Montserrat" panose="02000505000000020004" pitchFamily="2" charset="0"/>
              </a:rPr>
              <a:t>uomaathan, että pääkäyttäjllä on oikeus nähdä kaikki jäsentiedot, muokata ja poistaa tietoja sekä kotisivuilla että rekisterissä, tehdä tilauksia ja irtisanoa koko sivusto, joten kannattaa harkita tarkasti kenelle kaikille pääkäyttäjäoikeudet annetaan.</a:t>
            </a:r>
            <a:endParaRPr lang="fi-FI" sz="2000">
              <a:latin typeface="Montserrat" panose="02000505000000020004" pitchFamily="2" charset="0"/>
            </a:endParaRPr>
          </a:p>
          <a:p>
            <a:pPr marL="342900" indent="-342900">
              <a:buFont typeface="Arial" panose="020B0604020202020204" pitchFamily="34" charset="0"/>
              <a:buChar char="•"/>
            </a:pPr>
            <a:r>
              <a:rPr lang="fi-FI" sz="2000">
                <a:latin typeface="Montserrat" panose="02000505000000020004" pitchFamily="2" charset="0"/>
              </a:rPr>
              <a:t>Lisätietoja pääkäyttäjän oikeuksista ja vastuista sekä pääkäyttäjätunnusten luomisesta löytyy täältä:</a:t>
            </a:r>
            <a:r>
              <a:rPr lang="fi-FI" sz="2000">
                <a:latin typeface="Montserrat" panose="02000505000000020004" pitchFamily="2" charset="0"/>
                <a:hlinkClick r:id="rId2"/>
              </a:rPr>
              <a:t>https://ohjeisto.yhdistysavain.fi/jasentoiminnot/paakayttaja/</a:t>
            </a:r>
            <a:endParaRPr lang="fi-FI" sz="2000">
              <a:latin typeface="Montserrat" panose="02000505000000020004" pitchFamily="2" charset="0"/>
            </a:endParaRPr>
          </a:p>
          <a:p>
            <a:pPr marL="285750" indent="-285750">
              <a:buFont typeface="Arial" panose="020B0604020202020204" pitchFamily="34" charset="0"/>
              <a:buChar char="•"/>
            </a:pPr>
            <a:endParaRPr lang="fi-FI">
              <a:latin typeface="Montserrat" panose="02000505000000020004" pitchFamily="2" charset="0"/>
            </a:endParaRPr>
          </a:p>
          <a:p>
            <a:endParaRPr lang="fi-FI">
              <a:latin typeface="Montserrat" panose="02000505000000020004" pitchFamily="2" charset="0"/>
            </a:endParaRPr>
          </a:p>
        </p:txBody>
      </p:sp>
    </p:spTree>
    <p:extLst>
      <p:ext uri="{BB962C8B-B14F-4D97-AF65-F5344CB8AC3E}">
        <p14:creationId xmlns:p14="http://schemas.microsoft.com/office/powerpoint/2010/main" val="2203777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4388B8-F063-4A10-9942-3FE122364E7A}"/>
              </a:ext>
            </a:extLst>
          </p:cNvPr>
          <p:cNvSpPr>
            <a:spLocks noGrp="1"/>
          </p:cNvSpPr>
          <p:nvPr>
            <p:ph type="title"/>
          </p:nvPr>
        </p:nvSpPr>
        <p:spPr/>
        <p:txBody>
          <a:bodyPr/>
          <a:lstStyle/>
          <a:p>
            <a:r>
              <a:rPr lang="fi-FI"/>
              <a:t>Kotisivutyökalu</a:t>
            </a:r>
          </a:p>
        </p:txBody>
      </p:sp>
      <p:sp>
        <p:nvSpPr>
          <p:cNvPr id="3" name="Sisällön paikkamerkki 2">
            <a:extLst>
              <a:ext uri="{FF2B5EF4-FFF2-40B4-BE49-F238E27FC236}">
                <a16:creationId xmlns:a16="http://schemas.microsoft.com/office/drawing/2014/main" id="{5CAC356B-D951-4F91-AC3F-89FCA534F501}"/>
              </a:ext>
            </a:extLst>
          </p:cNvPr>
          <p:cNvSpPr>
            <a:spLocks noGrp="1"/>
          </p:cNvSpPr>
          <p:nvPr>
            <p:ph idx="1"/>
          </p:nvPr>
        </p:nvSpPr>
        <p:spPr>
          <a:xfrm>
            <a:off x="383686" y="1504336"/>
            <a:ext cx="11025049" cy="5235677"/>
          </a:xfrm>
        </p:spPr>
        <p:txBody>
          <a:bodyPr>
            <a:normAutofit/>
          </a:bodyPr>
          <a:lstStyle/>
          <a:p>
            <a:r>
              <a:rPr lang="fi-FI" sz="2000">
                <a:solidFill>
                  <a:schemeClr val="tx1"/>
                </a:solidFill>
                <a:latin typeface="Montserrat" panose="02000505000000020004" pitchFamily="2" charset="0"/>
              </a:rPr>
              <a:t>Yhdistysavaimen kotisivutyökalu on julkaistu vuonna 2018 ja sitä jatkokehitetään koko ajan. Yhdistysavaimen kotisivutyökalusta on olemassa myös vanhempi versio, jota kutsutaan nimellä Classic.</a:t>
            </a:r>
          </a:p>
          <a:p>
            <a:r>
              <a:rPr lang="fi-FI" sz="2000">
                <a:solidFill>
                  <a:schemeClr val="tx1"/>
                </a:solidFill>
                <a:latin typeface="Montserrat" panose="02000505000000020004" pitchFamily="2" charset="0"/>
              </a:rPr>
              <a:t>Uusiin sivustoihin tulee automaattisesti käyttöön uusi kotisivutyökalu. Jos käytössä on vielä Classic, suosittelemme vaihtamaan uuteen kotisivutyökaluun.</a:t>
            </a:r>
          </a:p>
          <a:p>
            <a:r>
              <a:rPr lang="fi-FI" sz="2000">
                <a:solidFill>
                  <a:schemeClr val="tx1"/>
                </a:solidFill>
                <a:latin typeface="Montserrat" panose="02000505000000020004" pitchFamily="2" charset="0"/>
              </a:rPr>
              <a:t>Kotisivuilla sisältöä luodaan lisäämällä sivustolle erilaisia osioita, joita ovat mm. teksti, kuvat, painikkeet, videot, jne. Kotisivuilla voi helposti siirtää osioita esimerkiksi raahaamalla. Näin sisältöä voidaan asettaa myös vierekkäisille palstoille.</a:t>
            </a:r>
          </a:p>
          <a:p>
            <a:r>
              <a:rPr lang="fi-FI" sz="2000">
                <a:solidFill>
                  <a:schemeClr val="tx1"/>
                </a:solidFill>
                <a:latin typeface="Montserrat" panose="02000505000000020004" pitchFamily="2" charset="0"/>
              </a:rPr>
              <a:t>Plus- ja Premium-versioista löytyy myös koodieditori. </a:t>
            </a:r>
          </a:p>
          <a:p>
            <a:r>
              <a:rPr lang="fi-FI" sz="2000">
                <a:solidFill>
                  <a:schemeClr val="tx1"/>
                </a:solidFill>
                <a:latin typeface="Montserrat" panose="02000505000000020004" pitchFamily="2" charset="0"/>
              </a:rPr>
              <a:t>Kotisivutyökalu on suunniteltu siten, että sivustot toimivat mahdollisimman hyvin kaikilla erilaisilla päätelaitteilla, eli sekä tietokoneilla, tableteilla että puhelimilla.</a:t>
            </a:r>
          </a:p>
        </p:txBody>
      </p:sp>
    </p:spTree>
    <p:extLst>
      <p:ext uri="{BB962C8B-B14F-4D97-AF65-F5344CB8AC3E}">
        <p14:creationId xmlns:p14="http://schemas.microsoft.com/office/powerpoint/2010/main" val="4030706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5CDA75-77E9-4616-9E3E-F932651CE629}"/>
              </a:ext>
            </a:extLst>
          </p:cNvPr>
          <p:cNvSpPr>
            <a:spLocks noGrp="1"/>
          </p:cNvSpPr>
          <p:nvPr>
            <p:ph type="title"/>
          </p:nvPr>
        </p:nvSpPr>
        <p:spPr/>
        <p:txBody>
          <a:bodyPr/>
          <a:lstStyle/>
          <a:p>
            <a:r>
              <a:rPr lang="fi-FI"/>
              <a:t>Sisällön kopioiminen</a:t>
            </a:r>
          </a:p>
        </p:txBody>
      </p:sp>
      <p:sp>
        <p:nvSpPr>
          <p:cNvPr id="3" name="Sisällön paikkamerkki 2">
            <a:extLst>
              <a:ext uri="{FF2B5EF4-FFF2-40B4-BE49-F238E27FC236}">
                <a16:creationId xmlns:a16="http://schemas.microsoft.com/office/drawing/2014/main" id="{7AA75F39-1553-4431-B19C-AB9BB12ADE74}"/>
              </a:ext>
            </a:extLst>
          </p:cNvPr>
          <p:cNvSpPr>
            <a:spLocks noGrp="1"/>
          </p:cNvSpPr>
          <p:nvPr>
            <p:ph idx="1"/>
          </p:nvPr>
        </p:nvSpPr>
        <p:spPr/>
        <p:txBody>
          <a:bodyPr>
            <a:normAutofit fontScale="92500" lnSpcReduction="20000"/>
          </a:bodyPr>
          <a:lstStyle/>
          <a:p>
            <a:pPr marL="0" indent="0">
              <a:buNone/>
            </a:pPr>
            <a:r>
              <a:rPr lang="fi-FI" sz="2200" b="1">
                <a:solidFill>
                  <a:srgbClr val="7D5AA0"/>
                </a:solidFill>
                <a:latin typeface="Montserrat" panose="02000505000000020004" pitchFamily="2" charset="0"/>
              </a:rPr>
              <a:t>Yhdistysavaimen Classic-työkalusta uuteen kotisivutyökaluun</a:t>
            </a:r>
          </a:p>
          <a:p>
            <a:r>
              <a:rPr lang="fi-FI" sz="2200">
                <a:solidFill>
                  <a:schemeClr val="tx1"/>
                </a:solidFill>
                <a:latin typeface="Montserrat" panose="02000505000000020004" pitchFamily="2" charset="0"/>
              </a:rPr>
              <a:t>Jos käytössänne on Yhdistysavaimen vanha Classic-työkalu, sisällöt voi kopioida sieltä uuteen kotisivutyökaluun Yhdistysavaimen oman kopiointityökalun avulla.</a:t>
            </a:r>
          </a:p>
          <a:p>
            <a:r>
              <a:rPr lang="fi-FI" sz="2200">
                <a:solidFill>
                  <a:schemeClr val="tx1"/>
                </a:solidFill>
                <a:latin typeface="Montserrat" panose="02000505000000020004" pitchFamily="2" charset="0"/>
              </a:rPr>
              <a:t>Sisällön kopioiminen on helppoa, nopeaa ja ilmaista.</a:t>
            </a:r>
          </a:p>
          <a:p>
            <a:r>
              <a:rPr lang="fi-FI" sz="2200">
                <a:solidFill>
                  <a:schemeClr val="tx1"/>
                </a:solidFill>
                <a:latin typeface="Montserrat" panose="02000505000000020004" pitchFamily="2" charset="0"/>
              </a:rPr>
              <a:t>Ohjeet kopiointiin löytyvät täältä: </a:t>
            </a:r>
            <a:r>
              <a:rPr lang="fi-FI" sz="2200">
                <a:latin typeface="Montserrat" panose="02000505000000020004" pitchFamily="2" charset="0"/>
                <a:hlinkClick r:id="rId2"/>
              </a:rPr>
              <a:t>https://ohjeet.yhdistysavain.fi/osiot/siirtotyokalu/</a:t>
            </a:r>
            <a:endParaRPr lang="fi-FI" sz="2200">
              <a:latin typeface="Montserrat" panose="02000505000000020004" pitchFamily="2" charset="0"/>
            </a:endParaRPr>
          </a:p>
          <a:p>
            <a:endParaRPr lang="fi-FI" sz="2200">
              <a:latin typeface="Montserrat" panose="02000505000000020004" pitchFamily="2" charset="0"/>
            </a:endParaRPr>
          </a:p>
          <a:p>
            <a:pPr marL="0" indent="0">
              <a:buNone/>
            </a:pPr>
            <a:r>
              <a:rPr lang="fi-FI" sz="2200" b="1">
                <a:solidFill>
                  <a:srgbClr val="7D5AA0"/>
                </a:solidFill>
                <a:latin typeface="Montserrat" panose="02000505000000020004" pitchFamily="2" charset="0"/>
              </a:rPr>
              <a:t>Jostain toisesta julkaisujärjestelmästä Yhdistysavaimeen</a:t>
            </a:r>
          </a:p>
          <a:p>
            <a:r>
              <a:rPr lang="fi-FI" sz="2200">
                <a:solidFill>
                  <a:schemeClr val="tx1"/>
                </a:solidFill>
                <a:latin typeface="Montserrat" panose="02000505000000020004" pitchFamily="2" charset="0"/>
              </a:rPr>
              <a:t>Jos käytössänne on jokin muu kuin Yhdistysavaimella tehty sivusto, sisällöt täytyy kopioida käsin.</a:t>
            </a:r>
          </a:p>
          <a:p>
            <a:r>
              <a:rPr lang="fi-FI" sz="2200">
                <a:solidFill>
                  <a:schemeClr val="tx1"/>
                </a:solidFill>
                <a:latin typeface="Montserrat" panose="02000505000000020004" pitchFamily="2" charset="0"/>
              </a:rPr>
              <a:t>Jos sivustollanne on käytössä oma verkkotunnus sivuston osoitteena, sama osoite saadaan ohjattua toimimaan myös Yhdistysavain-sivuston osoitteena.</a:t>
            </a:r>
          </a:p>
          <a:p>
            <a:r>
              <a:rPr lang="fi-FI" sz="2200">
                <a:solidFill>
                  <a:schemeClr val="tx1"/>
                </a:solidFill>
                <a:latin typeface="Montserrat" panose="02000505000000020004" pitchFamily="2" charset="0"/>
              </a:rPr>
              <a:t>Osoitteen ohjaaminen onnistuu asiakaspalvelumme kautta.</a:t>
            </a:r>
          </a:p>
          <a:p>
            <a:endParaRPr lang="fi-FI" sz="1800">
              <a:solidFill>
                <a:schemeClr val="tx1">
                  <a:lumMod val="75000"/>
                  <a:lumOff val="25000"/>
                </a:schemeClr>
              </a:solidFill>
              <a:latin typeface="Montserrat" panose="02000505000000020004" pitchFamily="2" charset="0"/>
            </a:endParaRPr>
          </a:p>
          <a:p>
            <a:pPr marL="0" indent="0">
              <a:buNone/>
            </a:pPr>
            <a:endParaRPr lang="fi-FI" b="1">
              <a:solidFill>
                <a:srgbClr val="AA8C69"/>
              </a:solidFill>
              <a:latin typeface="Montserrat" panose="02000505000000020004" pitchFamily="2" charset="0"/>
            </a:endParaRPr>
          </a:p>
          <a:p>
            <a:endParaRPr lang="fi-FI">
              <a:latin typeface="Montserrat" panose="02000505000000020004" pitchFamily="2" charset="0"/>
            </a:endParaRPr>
          </a:p>
          <a:p>
            <a:endParaRPr lang="fi-FI">
              <a:latin typeface="Montserrat" panose="02000505000000020004" pitchFamily="2" charset="0"/>
            </a:endParaRPr>
          </a:p>
        </p:txBody>
      </p:sp>
    </p:spTree>
    <p:extLst>
      <p:ext uri="{BB962C8B-B14F-4D97-AF65-F5344CB8AC3E}">
        <p14:creationId xmlns:p14="http://schemas.microsoft.com/office/powerpoint/2010/main" val="1171015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638610-B1E4-090C-7406-52B551C6D160}"/>
              </a:ext>
            </a:extLst>
          </p:cNvPr>
          <p:cNvSpPr>
            <a:spLocks noGrp="1"/>
          </p:cNvSpPr>
          <p:nvPr>
            <p:ph type="title"/>
          </p:nvPr>
        </p:nvSpPr>
        <p:spPr/>
        <p:txBody>
          <a:bodyPr/>
          <a:lstStyle/>
          <a:p>
            <a:r>
              <a:rPr lang="en-US"/>
              <a:t>Responsiivisuus</a:t>
            </a:r>
            <a:endParaRPr lang="en-FI"/>
          </a:p>
        </p:txBody>
      </p:sp>
      <p:sp>
        <p:nvSpPr>
          <p:cNvPr id="3" name="Sisällön paikkamerkki 2">
            <a:extLst>
              <a:ext uri="{FF2B5EF4-FFF2-40B4-BE49-F238E27FC236}">
                <a16:creationId xmlns:a16="http://schemas.microsoft.com/office/drawing/2014/main" id="{A23E5F54-EF9F-CBE0-565F-C41F913E0113}"/>
              </a:ext>
            </a:extLst>
          </p:cNvPr>
          <p:cNvSpPr>
            <a:spLocks noGrp="1"/>
          </p:cNvSpPr>
          <p:nvPr>
            <p:ph idx="1"/>
          </p:nvPr>
        </p:nvSpPr>
        <p:spPr/>
        <p:txBody>
          <a:bodyPr>
            <a:normAutofit fontScale="92500" lnSpcReduction="10000"/>
          </a:bodyPr>
          <a:lstStyle/>
          <a:p>
            <a:r>
              <a:rPr lang="fi-FI" b="0" i="0">
                <a:solidFill>
                  <a:schemeClr val="tx1"/>
                </a:solidFill>
                <a:effectLst/>
                <a:latin typeface="Montserrat" panose="00000500000000000000" pitchFamily="2" charset="0"/>
              </a:rPr>
              <a:t>Responsiivisuus tarkoittaa sitä, että sivusto mukautuu käytössä olevan päätelaitteen näytön koon mukaan.</a:t>
            </a:r>
          </a:p>
          <a:p>
            <a:r>
              <a:rPr lang="fi-FI">
                <a:solidFill>
                  <a:schemeClr val="tx1"/>
                </a:solidFill>
                <a:latin typeface="Montserrat" panose="00000500000000000000" pitchFamily="2" charset="0"/>
              </a:rPr>
              <a:t>Tämä tarkoittaa käytännössä, että esimerkiksi puhelimella selatessa kaikki palstat ovat allekkain, vaikka tietokonenäkymässä sisältöä olisi vierekkäin useammalla palstalla. Myös kuvien koko voi muuttua riippuen siitä, minkä kokoisella näytöllä sivustoa selataan.</a:t>
            </a:r>
            <a:endParaRPr lang="fi-FI" b="0" i="0">
              <a:solidFill>
                <a:schemeClr val="tx1"/>
              </a:solidFill>
              <a:effectLst/>
              <a:latin typeface="Montserrat" panose="00000500000000000000" pitchFamily="2" charset="0"/>
            </a:endParaRPr>
          </a:p>
          <a:p>
            <a:r>
              <a:rPr lang="fi-FI" b="0" i="0">
                <a:solidFill>
                  <a:schemeClr val="tx1"/>
                </a:solidFill>
                <a:effectLst/>
                <a:latin typeface="Montserrat" panose="00000500000000000000" pitchFamily="2" charset="0"/>
              </a:rPr>
              <a:t>Viemällä hiiren selaimen oikeassa alareunassa näkyvän sinisen ruutukuvakkeen päälle voit voit helposti tarkistaa miltä sivustosi näyttää tabletilla ja puhelimella selattuna.</a:t>
            </a:r>
          </a:p>
          <a:p>
            <a:r>
              <a:rPr lang="fi-FI" b="0" i="0">
                <a:solidFill>
                  <a:schemeClr val="tx1"/>
                </a:solidFill>
                <a:effectLst/>
                <a:latin typeface="Montserrat" panose="00000500000000000000" pitchFamily="2" charset="0"/>
              </a:rPr>
              <a:t>Mikäli sinulla on sisältöä rinnakkain useammalla palstalla, mutta haluat allekkaiset sisältöosiot (esim. kuva + teksti) näkymään myös mobiilissa </a:t>
            </a:r>
            <a:r>
              <a:rPr lang="fi-FI">
                <a:solidFill>
                  <a:schemeClr val="tx1"/>
                </a:solidFill>
                <a:latin typeface="Montserrat" panose="00000500000000000000" pitchFamily="2" charset="0"/>
              </a:rPr>
              <a:t>allekkain</a:t>
            </a:r>
            <a:r>
              <a:rPr lang="fi-FI" b="0" i="0">
                <a:solidFill>
                  <a:schemeClr val="tx1"/>
                </a:solidFill>
                <a:effectLst/>
                <a:latin typeface="Montserrat" panose="00000500000000000000" pitchFamily="2" charset="0"/>
              </a:rPr>
              <a:t>, voit siirtää tekstiosiot kiinni kuvaosioihin. </a:t>
            </a:r>
          </a:p>
          <a:p>
            <a:r>
              <a:rPr lang="fi-FI" b="0" i="0">
                <a:solidFill>
                  <a:schemeClr val="tx1"/>
                </a:solidFill>
                <a:effectLst/>
                <a:latin typeface="Montserrat" panose="00000500000000000000" pitchFamily="2" charset="0"/>
              </a:rPr>
              <a:t>Ohjeet asetteluun: </a:t>
            </a:r>
            <a:r>
              <a:rPr lang="fi-FI" b="0" i="0">
                <a:solidFill>
                  <a:srgbClr val="524F4F"/>
                </a:solidFill>
                <a:effectLst/>
                <a:latin typeface="Montserrat" panose="00000500000000000000" pitchFamily="2" charset="0"/>
                <a:hlinkClick r:id="rId2"/>
              </a:rPr>
              <a:t>https://ohjeet.yhdistysavain.fi/osiot/toiminnot/asettelu/</a:t>
            </a:r>
            <a:endParaRPr lang="fi-FI" b="0" i="0">
              <a:solidFill>
                <a:srgbClr val="524F4F"/>
              </a:solidFill>
              <a:effectLst/>
              <a:latin typeface="Montserrat" panose="00000500000000000000" pitchFamily="2" charset="0"/>
            </a:endParaRPr>
          </a:p>
          <a:p>
            <a:pPr marL="0" indent="0">
              <a:buNone/>
            </a:pPr>
            <a:endParaRPr lang="en-FI"/>
          </a:p>
        </p:txBody>
      </p:sp>
    </p:spTree>
    <p:extLst>
      <p:ext uri="{BB962C8B-B14F-4D97-AF65-F5344CB8AC3E}">
        <p14:creationId xmlns:p14="http://schemas.microsoft.com/office/powerpoint/2010/main" val="2435779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E0C9326-C579-2DEB-D8C5-275473D6A9A9}"/>
              </a:ext>
            </a:extLst>
          </p:cNvPr>
          <p:cNvSpPr>
            <a:spLocks noGrp="1"/>
          </p:cNvSpPr>
          <p:nvPr>
            <p:ph type="title"/>
          </p:nvPr>
        </p:nvSpPr>
        <p:spPr/>
        <p:txBody>
          <a:bodyPr/>
          <a:lstStyle/>
          <a:p>
            <a:r>
              <a:rPr lang="en-US"/>
              <a:t>Kristillisdemokraattien ulkoasuteema</a:t>
            </a:r>
            <a:endParaRPr lang="en-FI"/>
          </a:p>
        </p:txBody>
      </p:sp>
      <p:sp>
        <p:nvSpPr>
          <p:cNvPr id="3" name="Sisällön paikkamerkki 2">
            <a:extLst>
              <a:ext uri="{FF2B5EF4-FFF2-40B4-BE49-F238E27FC236}">
                <a16:creationId xmlns:a16="http://schemas.microsoft.com/office/drawing/2014/main" id="{20E266EB-8D45-726E-C6A3-27A7B0B7E352}"/>
              </a:ext>
            </a:extLst>
          </p:cNvPr>
          <p:cNvSpPr>
            <a:spLocks noGrp="1"/>
          </p:cNvSpPr>
          <p:nvPr>
            <p:ph idx="1"/>
          </p:nvPr>
        </p:nvSpPr>
        <p:spPr>
          <a:xfrm>
            <a:off x="511276" y="1228918"/>
            <a:ext cx="10687665" cy="4554640"/>
          </a:xfrm>
        </p:spPr>
        <p:txBody>
          <a:bodyPr>
            <a:normAutofit/>
          </a:bodyPr>
          <a:lstStyle/>
          <a:p>
            <a:pPr marL="0" indent="0">
              <a:buNone/>
            </a:pPr>
            <a:endParaRPr lang="fi-FI" sz="2200">
              <a:solidFill>
                <a:schemeClr val="tx1"/>
              </a:solidFill>
              <a:latin typeface="Montserrat" panose="00000500000000000000" pitchFamily="2" charset="0"/>
            </a:endParaRPr>
          </a:p>
          <a:p>
            <a:r>
              <a:rPr lang="fi-FI" sz="2200">
                <a:solidFill>
                  <a:schemeClr val="tx1"/>
                </a:solidFill>
                <a:latin typeface="Montserrat" panose="00000500000000000000" pitchFamily="2" charset="0"/>
              </a:rPr>
              <a:t>Kristillisdemokraatit tarjoaa jäsenyhdistyksilleen valmiin ulkoasun, joka helpottaa sivuston käyttöönottoa. </a:t>
            </a:r>
          </a:p>
          <a:p>
            <a:r>
              <a:rPr lang="fi-FI" sz="2200">
                <a:solidFill>
                  <a:schemeClr val="tx1"/>
                </a:solidFill>
                <a:latin typeface="Montserrat" panose="00000500000000000000" pitchFamily="2" charset="0"/>
              </a:rPr>
              <a:t>Ulkoasun muokkaaminen on mahdollista, mutta varmistakaa liiton graafiset ohjeistukset (esim fontit ja värit) ennen muutosten tekemistä.</a:t>
            </a:r>
          </a:p>
          <a:p>
            <a:r>
              <a:rPr lang="fi-FI" sz="2200" b="1">
                <a:solidFill>
                  <a:schemeClr val="tx1"/>
                </a:solidFill>
                <a:latin typeface="Montserrat" panose="00000500000000000000" pitchFamily="2" charset="0"/>
              </a:rPr>
              <a:t>Sivustolla olevia HTML-osioita ei saa poistaa, koska niissä on tärkeitä</a:t>
            </a:r>
          </a:p>
          <a:p>
            <a:pPr marL="0" indent="0">
              <a:buNone/>
            </a:pPr>
            <a:r>
              <a:rPr lang="fi-FI" sz="2200" b="1">
                <a:solidFill>
                  <a:schemeClr val="tx1"/>
                </a:solidFill>
                <a:latin typeface="Montserrat" panose="00000500000000000000" pitchFamily="2" charset="0"/>
              </a:rPr>
              <a:t>sivuston toimintaan liittyviä määrityksiä! </a:t>
            </a:r>
          </a:p>
          <a:p>
            <a:r>
              <a:rPr lang="fi-FI" sz="2200">
                <a:solidFill>
                  <a:schemeClr val="tx1"/>
                </a:solidFill>
                <a:latin typeface="Montserrat" panose="00000500000000000000" pitchFamily="2" charset="0"/>
              </a:rPr>
              <a:t>KD:lla HTML-osiossa on Sense-integraatio, jolle yhdistysten ei tarvitse erikseen tehdä muuta kuin olla poistamatta sitä, jotta se toimii.</a:t>
            </a:r>
          </a:p>
          <a:p>
            <a:r>
              <a:rPr lang="fi-FI" sz="2200">
                <a:solidFill>
                  <a:schemeClr val="tx1"/>
                </a:solidFill>
                <a:latin typeface="Montserrat" panose="00000500000000000000" pitchFamily="2" charset="0"/>
              </a:rPr>
              <a:t>Asiakaspalvelumme huolehtii sivuston perustamisen jälkeen, että osaston ID laitetaan oikealle paikalleen HTML-osioon.</a:t>
            </a:r>
          </a:p>
          <a:p>
            <a:endParaRPr lang="fi-FI" sz="2200">
              <a:solidFill>
                <a:schemeClr val="tx1"/>
              </a:solidFill>
              <a:latin typeface="Montserrat" panose="00000500000000000000" pitchFamily="2" charset="0"/>
            </a:endParaRPr>
          </a:p>
          <a:p>
            <a:endParaRPr lang="fi-FI" sz="2200">
              <a:solidFill>
                <a:schemeClr val="tx1"/>
              </a:solidFill>
              <a:latin typeface="Montserrat" panose="00000500000000000000" pitchFamily="2" charset="0"/>
            </a:endParaRPr>
          </a:p>
          <a:p>
            <a:endParaRPr lang="fi-FI" sz="2200">
              <a:solidFill>
                <a:schemeClr val="tx1"/>
              </a:solidFill>
              <a:latin typeface="Montserrat" panose="00000500000000000000" pitchFamily="2" charset="0"/>
            </a:endParaRPr>
          </a:p>
          <a:p>
            <a:endParaRPr lang="fi-FI" sz="2200">
              <a:solidFill>
                <a:schemeClr val="tx1"/>
              </a:solidFill>
              <a:latin typeface="Montserrat" panose="00000500000000000000" pitchFamily="2" charset="0"/>
            </a:endParaRPr>
          </a:p>
          <a:p>
            <a:endParaRPr lang="fi-FI" sz="2200">
              <a:solidFill>
                <a:schemeClr val="tx1"/>
              </a:solidFill>
              <a:latin typeface="Montserrat" panose="00000500000000000000" pitchFamily="2" charset="0"/>
            </a:endParaRPr>
          </a:p>
          <a:p>
            <a:endParaRPr lang="fi-FI" sz="2200">
              <a:solidFill>
                <a:schemeClr val="tx1"/>
              </a:solidFill>
              <a:latin typeface="Montserrat" panose="00000500000000000000" pitchFamily="2" charset="0"/>
            </a:endParaRPr>
          </a:p>
          <a:p>
            <a:pPr marL="0" indent="0">
              <a:buNone/>
            </a:pPr>
            <a:endParaRPr lang="en-FI"/>
          </a:p>
        </p:txBody>
      </p:sp>
    </p:spTree>
    <p:extLst>
      <p:ext uri="{BB962C8B-B14F-4D97-AF65-F5344CB8AC3E}">
        <p14:creationId xmlns:p14="http://schemas.microsoft.com/office/powerpoint/2010/main" val="276406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4F5157-874B-41A4-A404-050D95930E43}"/>
              </a:ext>
            </a:extLst>
          </p:cNvPr>
          <p:cNvSpPr>
            <a:spLocks noGrp="1"/>
          </p:cNvSpPr>
          <p:nvPr>
            <p:ph type="title"/>
          </p:nvPr>
        </p:nvSpPr>
        <p:spPr/>
        <p:txBody>
          <a:bodyPr/>
          <a:lstStyle/>
          <a:p>
            <a:r>
              <a:rPr lang="fi-FI"/>
              <a:t>Vinkkejä etusivun muokkaamiseen</a:t>
            </a:r>
          </a:p>
        </p:txBody>
      </p:sp>
      <p:sp>
        <p:nvSpPr>
          <p:cNvPr id="3" name="Sisällön paikkamerkki 2">
            <a:extLst>
              <a:ext uri="{FF2B5EF4-FFF2-40B4-BE49-F238E27FC236}">
                <a16:creationId xmlns:a16="http://schemas.microsoft.com/office/drawing/2014/main" id="{5C8B9E3F-C6E4-4018-AB25-408218F2833D}"/>
              </a:ext>
            </a:extLst>
          </p:cNvPr>
          <p:cNvSpPr>
            <a:spLocks noGrp="1"/>
          </p:cNvSpPr>
          <p:nvPr>
            <p:ph idx="1"/>
          </p:nvPr>
        </p:nvSpPr>
        <p:spPr/>
        <p:txBody>
          <a:bodyPr>
            <a:normAutofit fontScale="92500"/>
          </a:bodyPr>
          <a:lstStyle/>
          <a:p>
            <a:pPr marL="0" indent="0" algn="l">
              <a:buNone/>
            </a:pPr>
            <a:r>
              <a:rPr lang="fi-FI" b="1" i="0">
                <a:solidFill>
                  <a:srgbClr val="7D5AA0"/>
                </a:solidFill>
                <a:effectLst/>
                <a:latin typeface="Montserrat" panose="00000500000000000000" pitchFamily="2" charset="0"/>
              </a:rPr>
              <a:t>Kannattaa lähteä rakentamaan sivustonne etusivua miettimällä vastauksia seuraaviin kysymyksiin:</a:t>
            </a:r>
            <a:endParaRPr lang="fi-FI" b="0" i="0">
              <a:solidFill>
                <a:srgbClr val="7D5AA0"/>
              </a:solidFill>
              <a:effectLst/>
              <a:latin typeface="Montserrat" panose="00000500000000000000" pitchFamily="2" charset="0"/>
            </a:endParaRPr>
          </a:p>
          <a:p>
            <a:pPr algn="l">
              <a:buFont typeface="Arial" panose="020B0604020202020204" pitchFamily="34" charset="0"/>
              <a:buChar char="•"/>
            </a:pPr>
            <a:r>
              <a:rPr lang="fi-FI" b="0" i="0">
                <a:solidFill>
                  <a:schemeClr val="tx1"/>
                </a:solidFill>
                <a:effectLst/>
                <a:latin typeface="Montserrat" panose="00000500000000000000" pitchFamily="2" charset="0"/>
              </a:rPr>
              <a:t>Millainen on potentiaalinen sivustollasi käyvä henkilö ja mihin ongelmaan tarjoat tällaiselle kävijälle ratkaisua?</a:t>
            </a:r>
          </a:p>
          <a:p>
            <a:r>
              <a:rPr lang="fi-FI" b="0" i="0">
                <a:solidFill>
                  <a:schemeClr val="tx1"/>
                </a:solidFill>
                <a:effectLst/>
                <a:latin typeface="Montserrat" panose="00000500000000000000" pitchFamily="2" charset="0"/>
              </a:rPr>
              <a:t>Mitä haluat sivustollesi tulevan henkilön tekevän ensimmäisenä?</a:t>
            </a:r>
          </a:p>
          <a:p>
            <a:pPr algn="l">
              <a:buFont typeface="Arial" panose="020B0604020202020204" pitchFamily="34" charset="0"/>
              <a:buChar char="•"/>
            </a:pPr>
            <a:r>
              <a:rPr lang="fi-FI" b="0" i="0">
                <a:solidFill>
                  <a:schemeClr val="tx1"/>
                </a:solidFill>
                <a:effectLst/>
                <a:latin typeface="Montserrat" panose="00000500000000000000" pitchFamily="2" charset="0"/>
              </a:rPr>
              <a:t>Mitä voisit tehdä, jotta kävijä viihtyisi sivustollasi pidempään?</a:t>
            </a:r>
          </a:p>
          <a:p>
            <a:pPr algn="l">
              <a:buFont typeface="Arial" panose="020B0604020202020204" pitchFamily="34" charset="0"/>
              <a:buChar char="•"/>
            </a:pPr>
            <a:r>
              <a:rPr lang="fi-FI" b="0" i="0">
                <a:solidFill>
                  <a:schemeClr val="tx1"/>
                </a:solidFill>
                <a:effectLst/>
                <a:latin typeface="Montserrat" panose="00000500000000000000" pitchFamily="2" charset="0"/>
              </a:rPr>
              <a:t>Miten yhdistyksesi eroaa muista vastaavista yhdistyksistä ja missä asioissa olette  erityisen hyviä tai ainutlaatuisia? Tuo tämä ilmi etusivulla.</a:t>
            </a:r>
          </a:p>
          <a:p>
            <a:pPr algn="l">
              <a:buFont typeface="Arial" panose="020B0604020202020204" pitchFamily="34" charset="0"/>
              <a:buChar char="•"/>
            </a:pPr>
            <a:r>
              <a:rPr lang="fi-FI" b="0" i="0">
                <a:solidFill>
                  <a:schemeClr val="tx1"/>
                </a:solidFill>
                <a:effectLst/>
                <a:latin typeface="Montserrat" panose="00000500000000000000" pitchFamily="2" charset="0"/>
              </a:rPr>
              <a:t>Tavoittele sitä, että sivustollesi päätynyt henkilö pystyisi etusivullenne tultuaan käsittämään jo viidessä sekunnissa, mistä sivustolla on kyse ja että hän saisi yhdistyksestänne hyvän ensivaikutelman.</a:t>
            </a:r>
          </a:p>
          <a:p>
            <a:pPr marL="0" indent="0" algn="l">
              <a:buNone/>
            </a:pPr>
            <a:endParaRPr lang="fi-FI" b="0" i="0">
              <a:solidFill>
                <a:srgbClr val="524F4F"/>
              </a:solidFill>
              <a:effectLst/>
              <a:latin typeface="Montserrat" panose="02000505000000020004" pitchFamily="2" charset="0"/>
            </a:endParaRPr>
          </a:p>
          <a:p>
            <a:pPr algn="l"/>
            <a:endParaRPr lang="fi-FI" b="0" i="0">
              <a:solidFill>
                <a:srgbClr val="524F4F"/>
              </a:solidFill>
              <a:effectLst/>
              <a:latin typeface="Montserrat" panose="02000505000000020004" pitchFamily="2" charset="0"/>
            </a:endParaRPr>
          </a:p>
          <a:p>
            <a:pPr marL="0" indent="0" algn="l">
              <a:buNone/>
            </a:pPr>
            <a:endParaRPr lang="fi-FI" b="0" i="0">
              <a:solidFill>
                <a:srgbClr val="524F4F"/>
              </a:solidFill>
              <a:effectLst/>
              <a:latin typeface="Montserrat" panose="02000505000000020004" pitchFamily="2" charset="0"/>
            </a:endParaRPr>
          </a:p>
          <a:p>
            <a:endParaRPr lang="fi-FI"/>
          </a:p>
        </p:txBody>
      </p:sp>
    </p:spTree>
    <p:extLst>
      <p:ext uri="{BB962C8B-B14F-4D97-AF65-F5344CB8AC3E}">
        <p14:creationId xmlns:p14="http://schemas.microsoft.com/office/powerpoint/2010/main" val="2696231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0A5FFF-4103-4ED6-B8B0-4BCA5C062DDC}"/>
              </a:ext>
            </a:extLst>
          </p:cNvPr>
          <p:cNvSpPr>
            <a:spLocks noGrp="1"/>
          </p:cNvSpPr>
          <p:nvPr>
            <p:ph type="title"/>
          </p:nvPr>
        </p:nvSpPr>
        <p:spPr/>
        <p:txBody>
          <a:bodyPr/>
          <a:lstStyle/>
          <a:p>
            <a:r>
              <a:rPr lang="fi-FI"/>
              <a:t>Hakukonenäkyvyys</a:t>
            </a:r>
          </a:p>
        </p:txBody>
      </p:sp>
      <p:sp>
        <p:nvSpPr>
          <p:cNvPr id="3" name="Sisällön paikkamerkki 2">
            <a:extLst>
              <a:ext uri="{FF2B5EF4-FFF2-40B4-BE49-F238E27FC236}">
                <a16:creationId xmlns:a16="http://schemas.microsoft.com/office/drawing/2014/main" id="{60DAB3D6-1FE5-4314-92BB-ABE62D968AB0}"/>
              </a:ext>
            </a:extLst>
          </p:cNvPr>
          <p:cNvSpPr>
            <a:spLocks noGrp="1"/>
          </p:cNvSpPr>
          <p:nvPr>
            <p:ph idx="1"/>
          </p:nvPr>
        </p:nvSpPr>
        <p:spPr/>
        <p:txBody>
          <a:bodyPr>
            <a:normAutofit fontScale="85000" lnSpcReduction="20000"/>
          </a:bodyPr>
          <a:lstStyle/>
          <a:p>
            <a:pPr algn="l">
              <a:buFont typeface="Arial" panose="020B0604020202020204" pitchFamily="34" charset="0"/>
              <a:buChar char="•"/>
            </a:pPr>
            <a:r>
              <a:rPr lang="fi-FI" sz="2700" b="0" i="0">
                <a:solidFill>
                  <a:schemeClr val="tx1"/>
                </a:solidFill>
                <a:effectLst/>
                <a:latin typeface="Montserrat" panose="02000505000000020004" pitchFamily="2" charset="0"/>
              </a:rPr>
              <a:t>Käytä kotisivuilla luontevasti sellaisia sanoja, joilla uskot ihmisten etsivän toimintaanne esimerkiksi Googlesta.</a:t>
            </a:r>
          </a:p>
          <a:p>
            <a:pPr algn="l">
              <a:buFont typeface="Arial" panose="020B0604020202020204" pitchFamily="34" charset="0"/>
              <a:buChar char="•"/>
            </a:pPr>
            <a:r>
              <a:rPr lang="fi-FI" sz="2700" b="0" i="0">
                <a:solidFill>
                  <a:schemeClr val="tx1"/>
                </a:solidFill>
                <a:effectLst/>
                <a:latin typeface="Montserrat" panose="02000505000000020004" pitchFamily="2" charset="0"/>
              </a:rPr>
              <a:t>Yritä saada muut sivustot linkittämään kotisivullesi. Tämä on erityisen tärkeää. Voit itse vaikuttaa linkkeihin omalta osaltasi esimerkiksi ilmoittamalla sivun olemassaolosta alan keskustelupalstoilla tai pyytämällä sitä suoraan sivuston omistajalta (ja vastavuoroisesti tarjoamalla linkin heidän sivuilleen).</a:t>
            </a:r>
          </a:p>
          <a:p>
            <a:pPr algn="l">
              <a:buFont typeface="Arial" panose="020B0604020202020204" pitchFamily="34" charset="0"/>
              <a:buChar char="•"/>
            </a:pPr>
            <a:r>
              <a:rPr lang="fi-FI" sz="2700" b="0" i="0">
                <a:solidFill>
                  <a:schemeClr val="tx1"/>
                </a:solidFill>
                <a:effectLst/>
                <a:latin typeface="Montserrat" panose="02000505000000020004" pitchFamily="2" charset="0"/>
              </a:rPr>
              <a:t>Varmista että sivujen otsikot kuvaavat hyvin niiden sisältöä. Erityisesti etusivun otsikot ovat tärkeitä. Käytä otsikkotasoja hierarkisesti.</a:t>
            </a:r>
          </a:p>
          <a:p>
            <a:pPr algn="l">
              <a:buFont typeface="Arial" panose="020B0604020202020204" pitchFamily="34" charset="0"/>
              <a:buChar char="•"/>
            </a:pPr>
            <a:r>
              <a:rPr lang="fi-FI" sz="2700" b="0" i="0">
                <a:solidFill>
                  <a:schemeClr val="tx1"/>
                </a:solidFill>
                <a:effectLst/>
                <a:latin typeface="Montserrat" panose="02000505000000020004" pitchFamily="2" charset="0"/>
              </a:rPr>
              <a:t>Lisää sivulle osuva kuvaus sivun asetuksissa. Jokaiselle sivulle voi lisätä oman kuvauksen.</a:t>
            </a:r>
          </a:p>
          <a:p>
            <a:pPr algn="l">
              <a:buFont typeface="Arial" panose="020B0604020202020204" pitchFamily="34" charset="0"/>
              <a:buChar char="•"/>
            </a:pPr>
            <a:r>
              <a:rPr lang="fi-FI" sz="2700" b="0" i="0">
                <a:solidFill>
                  <a:schemeClr val="tx1"/>
                </a:solidFill>
                <a:effectLst/>
                <a:latin typeface="Montserrat" panose="02000505000000020004" pitchFamily="2" charset="0"/>
              </a:rPr>
              <a:t>Kun lisäät uuden kuvan, anna sille kuvaava ALT-teksti. ALT-tekstin tulee olla kuvan tapahtumia mahdollisimman hyvin kuvaava lause, joka päättyy pisteeseen. </a:t>
            </a:r>
          </a:p>
          <a:p>
            <a:endParaRPr lang="fi-FI"/>
          </a:p>
        </p:txBody>
      </p:sp>
    </p:spTree>
    <p:extLst>
      <p:ext uri="{BB962C8B-B14F-4D97-AF65-F5344CB8AC3E}">
        <p14:creationId xmlns:p14="http://schemas.microsoft.com/office/powerpoint/2010/main" val="714950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DFC7A9-7F3D-4C66-B03A-A1577A786B5E}"/>
              </a:ext>
            </a:extLst>
          </p:cNvPr>
          <p:cNvSpPr>
            <a:spLocks noGrp="1"/>
          </p:cNvSpPr>
          <p:nvPr>
            <p:ph type="title"/>
          </p:nvPr>
        </p:nvSpPr>
        <p:spPr>
          <a:xfrm>
            <a:off x="511277" y="403551"/>
            <a:ext cx="10687665" cy="1213284"/>
          </a:xfrm>
        </p:spPr>
        <p:txBody>
          <a:bodyPr/>
          <a:lstStyle/>
          <a:p>
            <a:r>
              <a:rPr lang="fi-FI"/>
              <a:t>Näin otat yhteyttä asiakaspalveluumme</a:t>
            </a:r>
          </a:p>
        </p:txBody>
      </p:sp>
      <p:sp>
        <p:nvSpPr>
          <p:cNvPr id="3" name="Sisällön paikkamerkki 2">
            <a:extLst>
              <a:ext uri="{FF2B5EF4-FFF2-40B4-BE49-F238E27FC236}">
                <a16:creationId xmlns:a16="http://schemas.microsoft.com/office/drawing/2014/main" id="{6700D114-AF9B-4614-AB83-8B6F805244D7}"/>
              </a:ext>
            </a:extLst>
          </p:cNvPr>
          <p:cNvSpPr>
            <a:spLocks noGrp="1"/>
          </p:cNvSpPr>
          <p:nvPr>
            <p:ph idx="1"/>
          </p:nvPr>
        </p:nvSpPr>
        <p:spPr>
          <a:xfrm>
            <a:off x="511277" y="1622322"/>
            <a:ext cx="10153179" cy="4821007"/>
          </a:xfrm>
        </p:spPr>
        <p:txBody>
          <a:bodyPr>
            <a:normAutofit fontScale="47500" lnSpcReduction="20000"/>
          </a:bodyPr>
          <a:lstStyle/>
          <a:p>
            <a:r>
              <a:rPr lang="fi-FI" sz="4500">
                <a:solidFill>
                  <a:schemeClr val="tx1"/>
                </a:solidFill>
                <a:latin typeface="Montserrat" panose="02000505000000020004" pitchFamily="2" charset="0"/>
              </a:rPr>
              <a:t>Asiakaspalvelumme toimii sähköpostin ja chatin kautta. Voitte siis laittaa sähköpostia osoitteeseen </a:t>
            </a:r>
            <a:r>
              <a:rPr lang="fi-FI" sz="4500">
                <a:latin typeface="Montserrat" panose="02000505000000020004" pitchFamily="2" charset="0"/>
                <a:hlinkClick r:id="rId2"/>
              </a:rPr>
              <a:t>asiakaspalvelu@yhdistysavain.fi</a:t>
            </a:r>
            <a:r>
              <a:rPr lang="fi-FI" sz="4500">
                <a:latin typeface="Montserrat" panose="02000505000000020004" pitchFamily="2" charset="0"/>
              </a:rPr>
              <a:t> tai käydä osoitteessa </a:t>
            </a:r>
            <a:r>
              <a:rPr lang="fi-FI" sz="4500">
                <a:latin typeface="Montserrat" panose="02000505000000020004" pitchFamily="2" charset="0"/>
                <a:hlinkClick r:id="rId3"/>
              </a:rPr>
              <a:t>www.yhdistysavain.fi</a:t>
            </a:r>
            <a:r>
              <a:rPr lang="fi-FI" sz="4500">
                <a:latin typeface="Montserrat" panose="02000505000000020004" pitchFamily="2" charset="0"/>
              </a:rPr>
              <a:t> </a:t>
            </a:r>
            <a:r>
              <a:rPr lang="fi-FI" sz="4500">
                <a:solidFill>
                  <a:schemeClr val="tx1"/>
                </a:solidFill>
                <a:latin typeface="Montserrat" panose="02000505000000020004" pitchFamily="2" charset="0"/>
              </a:rPr>
              <a:t>katsomassa onko chat käytettävissä. </a:t>
            </a:r>
          </a:p>
          <a:p>
            <a:r>
              <a:rPr lang="fi-FI" sz="4500">
                <a:solidFill>
                  <a:schemeClr val="tx1"/>
                </a:solidFill>
                <a:latin typeface="Montserrat" panose="02000505000000020004" pitchFamily="2" charset="0"/>
              </a:rPr>
              <a:t>Kokeile rohkeasti myös AI-asiakaspalvelubottia, joka löytyy sivuston yläpalkista ?-merkin takaa.</a:t>
            </a:r>
          </a:p>
          <a:p>
            <a:r>
              <a:rPr lang="fi-FI" sz="4500">
                <a:solidFill>
                  <a:schemeClr val="tx1"/>
                </a:solidFill>
                <a:latin typeface="Montserrat" panose="02000505000000020004" pitchFamily="2" charset="0"/>
              </a:rPr>
              <a:t>Kun otat meihin yhteyttä, kannattaa kertoa kaikki asiaan olennaisesti liittyvä tieto, jotta voimme auttaa teitä mahdollisimman hyvin.</a:t>
            </a:r>
          </a:p>
          <a:p>
            <a:r>
              <a:rPr lang="fi-FI" sz="4500">
                <a:solidFill>
                  <a:schemeClr val="tx1"/>
                </a:solidFill>
                <a:latin typeface="Montserrat" panose="02000505000000020004" pitchFamily="2" charset="0"/>
              </a:rPr>
              <a:t>Jos ette ole vielä käyneet Yhdistysavaimen ohjeistossa, kannattaa käydä katsomassa selviääkö vastaus sen kautta. </a:t>
            </a:r>
          </a:p>
          <a:p>
            <a:r>
              <a:rPr lang="fi-FI" sz="4500">
                <a:solidFill>
                  <a:schemeClr val="tx1"/>
                </a:solidFill>
                <a:latin typeface="Montserrat" panose="02000505000000020004" pitchFamily="2" charset="0"/>
              </a:rPr>
              <a:t>Uuden kotisivutyökalun ohjeet löytyvät osoitteesta </a:t>
            </a:r>
            <a:r>
              <a:rPr lang="fi-FI" sz="4500">
                <a:latin typeface="Montserrat" panose="02000505000000020004" pitchFamily="2" charset="0"/>
                <a:hlinkClick r:id="rId4"/>
              </a:rPr>
              <a:t>http://ohjeet.yhdistysavain.fi/</a:t>
            </a:r>
            <a:r>
              <a:rPr lang="fi-FI" sz="4500">
                <a:latin typeface="Montserrat" panose="02000505000000020004" pitchFamily="2" charset="0"/>
              </a:rPr>
              <a:t> </a:t>
            </a:r>
          </a:p>
          <a:p>
            <a:r>
              <a:rPr lang="fi-FI" sz="4500">
                <a:solidFill>
                  <a:schemeClr val="tx1"/>
                </a:solidFill>
                <a:latin typeface="Montserrat" panose="02000505000000020004" pitchFamily="2" charset="0"/>
              </a:rPr>
              <a:t>Vastaamme tukipyyntöihin mahdollisimman pian, kuitenkin viimeistään seuraavana arkipäivänä.</a:t>
            </a:r>
          </a:p>
          <a:p>
            <a:endParaRPr lang="fi-FI"/>
          </a:p>
          <a:p>
            <a:endParaRPr lang="fi-FI"/>
          </a:p>
        </p:txBody>
      </p:sp>
    </p:spTree>
    <p:extLst>
      <p:ext uri="{BB962C8B-B14F-4D97-AF65-F5344CB8AC3E}">
        <p14:creationId xmlns:p14="http://schemas.microsoft.com/office/powerpoint/2010/main" val="3166209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85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c475547b-8389-49bd-8847-3c0ef0b9e181}" enabled="0" method="" siteId="{c475547b-8389-49bd-8847-3c0ef0b9e181}" removed="1"/>
</clbl:labelList>
</file>

<file path=docProps/app.xml><?xml version="1.0" encoding="utf-8"?>
<Properties xmlns="http://schemas.openxmlformats.org/officeDocument/2006/extended-properties" xmlns:vt="http://schemas.openxmlformats.org/officeDocument/2006/docPropsVTypes">
  <TotalTime>11442</TotalTime>
  <Words>1312</Words>
  <Application>Microsoft Macintosh PowerPoint</Application>
  <PresentationFormat>Laajakuva</PresentationFormat>
  <Paragraphs>100</Paragraphs>
  <Slides>13</Slides>
  <Notes>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Arial</vt:lpstr>
      <vt:lpstr>Calibri</vt:lpstr>
      <vt:lpstr>Calibri Light</vt:lpstr>
      <vt:lpstr>Montserrat</vt:lpstr>
      <vt:lpstr>Office Theme</vt:lpstr>
      <vt:lpstr>Yhdistysavaimen kotisivukoulutus 28.5.2026</vt:lpstr>
      <vt:lpstr>Yhdistysavain</vt:lpstr>
      <vt:lpstr>Näin otat Yhdistysavaimen käyttöön</vt:lpstr>
      <vt:lpstr>Yhdistysavaimen versiot ja niiden erot</vt:lpstr>
      <vt:lpstr>Pääkäyttäjä</vt:lpstr>
      <vt:lpstr>Kotisivutyökalu</vt:lpstr>
      <vt:lpstr>Sisällön kopioiminen</vt:lpstr>
      <vt:lpstr>Responsiivisuus</vt:lpstr>
      <vt:lpstr>Kristillisdemokraattien ulkoasuteema</vt:lpstr>
      <vt:lpstr>Vinkkejä etusivun muokkaamiseen</vt:lpstr>
      <vt:lpstr>Hakukonenäkyvyys</vt:lpstr>
      <vt:lpstr>Näin otat yhteyttä asiakaspalveluumme</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Jyri Niemi</dc:creator>
  <cp:lastModifiedBy>Kaktu Kuparinen</cp:lastModifiedBy>
  <cp:revision>39</cp:revision>
  <dcterms:created xsi:type="dcterms:W3CDTF">2019-06-14T17:14:58Z</dcterms:created>
  <dcterms:modified xsi:type="dcterms:W3CDTF">2026-05-28T10:47:30Z</dcterms:modified>
</cp:coreProperties>
</file>